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8" r:id="rId13"/>
    <p:sldId id="269" r:id="rId14"/>
    <p:sldId id="270" r:id="rId15"/>
    <p:sldId id="287" r:id="rId16"/>
    <p:sldId id="273" r:id="rId17"/>
    <p:sldId id="274" r:id="rId18"/>
    <p:sldId id="295" r:id="rId19"/>
    <p:sldId id="275" r:id="rId20"/>
    <p:sldId id="276" r:id="rId21"/>
    <p:sldId id="278" r:id="rId22"/>
    <p:sldId id="289" r:id="rId23"/>
    <p:sldId id="296" r:id="rId24"/>
    <p:sldId id="297" r:id="rId25"/>
    <p:sldId id="318" r:id="rId26"/>
    <p:sldId id="319" r:id="rId27"/>
    <p:sldId id="280" r:id="rId28"/>
    <p:sldId id="313" r:id="rId29"/>
    <p:sldId id="314" r:id="rId30"/>
    <p:sldId id="315" r:id="rId31"/>
    <p:sldId id="316" r:id="rId32"/>
    <p:sldId id="321" r:id="rId33"/>
    <p:sldId id="322" r:id="rId34"/>
    <p:sldId id="324" r:id="rId35"/>
    <p:sldId id="326" r:id="rId36"/>
    <p:sldId id="327" r:id="rId37"/>
    <p:sldId id="328" r:id="rId38"/>
    <p:sldId id="329" r:id="rId39"/>
    <p:sldId id="330" r:id="rId40"/>
    <p:sldId id="286" r:id="rId41"/>
    <p:sldId id="299" r:id="rId42"/>
    <p:sldId id="300" r:id="rId43"/>
    <p:sldId id="301" r:id="rId44"/>
    <p:sldId id="302" r:id="rId45"/>
    <p:sldId id="303" r:id="rId46"/>
    <p:sldId id="304" r:id="rId47"/>
    <p:sldId id="305" r:id="rId48"/>
    <p:sldId id="306" r:id="rId49"/>
    <p:sldId id="267" r:id="rId50"/>
    <p:sldId id="307" r:id="rId51"/>
    <p:sldId id="308" r:id="rId52"/>
    <p:sldId id="309" r:id="rId53"/>
    <p:sldId id="331" r:id="rId54"/>
    <p:sldId id="332" r:id="rId55"/>
    <p:sldId id="333" r:id="rId56"/>
    <p:sldId id="334" r:id="rId57"/>
    <p:sldId id="335" r:id="rId58"/>
    <p:sldId id="336" r:id="rId59"/>
    <p:sldId id="337" r:id="rId60"/>
    <p:sldId id="272" r:id="rId61"/>
    <p:sldId id="285" r:id="rId62"/>
    <p:sldId id="298" r:id="rId63"/>
    <p:sldId id="310" r:id="rId64"/>
    <p:sldId id="311" r:id="rId65"/>
    <p:sldId id="271" r:id="rId66"/>
    <p:sldId id="320"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5293F6-3BA9-4166-88B5-596A7DE5282B}"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37772B15-1FC1-4DAC-A368-EE4619AF8E97}">
      <dgm:prSet custT="1"/>
      <dgm:spPr/>
      <dgm:t>
        <a:bodyPr/>
        <a:lstStyle/>
        <a:p>
          <a:pPr>
            <a:defRPr cap="all"/>
          </a:pPr>
          <a:r>
            <a:rPr lang="en-GB" sz="1400" dirty="0">
              <a:latin typeface="Times New Roman" panose="02020603050405020304" pitchFamily="18" charset="0"/>
              <a:cs typeface="Times New Roman" panose="02020603050405020304" pitchFamily="18" charset="0"/>
            </a:rPr>
            <a:t>Composting naturally supplements the nutrient content of existing soil</a:t>
          </a:r>
          <a:endParaRPr lang="en-US" sz="1400" dirty="0">
            <a:latin typeface="Times New Roman" panose="02020603050405020304" pitchFamily="18" charset="0"/>
            <a:cs typeface="Times New Roman" panose="02020603050405020304" pitchFamily="18" charset="0"/>
          </a:endParaRPr>
        </a:p>
      </dgm:t>
    </dgm:pt>
    <dgm:pt modelId="{E5E79CA0-3659-443A-BEED-A02E8584B003}" type="parTrans" cxnId="{33F762A9-E084-45BA-83C8-312AD712F8BC}">
      <dgm:prSet/>
      <dgm:spPr/>
      <dgm:t>
        <a:bodyPr/>
        <a:lstStyle/>
        <a:p>
          <a:endParaRPr lang="en-US"/>
        </a:p>
      </dgm:t>
    </dgm:pt>
    <dgm:pt modelId="{105E2342-98C9-46B0-AFA1-901DED11A0B0}" type="sibTrans" cxnId="{33F762A9-E084-45BA-83C8-312AD712F8BC}">
      <dgm:prSet/>
      <dgm:spPr/>
      <dgm:t>
        <a:bodyPr/>
        <a:lstStyle/>
        <a:p>
          <a:endParaRPr lang="en-US"/>
        </a:p>
      </dgm:t>
    </dgm:pt>
    <dgm:pt modelId="{4A2AC513-8128-4224-88B8-EB7B233926EC}">
      <dgm:prSet custT="1"/>
      <dgm:spPr/>
      <dgm:t>
        <a:bodyPr/>
        <a:lstStyle/>
        <a:p>
          <a:pPr>
            <a:defRPr cap="all"/>
          </a:pPr>
          <a:r>
            <a:rPr lang="en-GB" sz="1400" dirty="0">
              <a:latin typeface="Times New Roman" panose="02020603050405020304" pitchFamily="18" charset="0"/>
              <a:cs typeface="Times New Roman" panose="02020603050405020304" pitchFamily="18" charset="0"/>
            </a:rPr>
            <a:t>It can reduce food and other household wastes</a:t>
          </a:r>
          <a:endParaRPr lang="en-US" sz="1400" dirty="0">
            <a:latin typeface="Times New Roman" panose="02020603050405020304" pitchFamily="18" charset="0"/>
            <a:cs typeface="Times New Roman" panose="02020603050405020304" pitchFamily="18" charset="0"/>
          </a:endParaRPr>
        </a:p>
      </dgm:t>
    </dgm:pt>
    <dgm:pt modelId="{8E69CAC2-8ABC-4A7F-A1E8-4ADC0B499C30}" type="parTrans" cxnId="{02A3B333-799E-446D-9918-901CC06A8747}">
      <dgm:prSet/>
      <dgm:spPr/>
      <dgm:t>
        <a:bodyPr/>
        <a:lstStyle/>
        <a:p>
          <a:endParaRPr lang="en-US"/>
        </a:p>
      </dgm:t>
    </dgm:pt>
    <dgm:pt modelId="{5DDD1A9E-3738-4EC5-A10F-B9AABFAA3242}" type="sibTrans" cxnId="{02A3B333-799E-446D-9918-901CC06A8747}">
      <dgm:prSet/>
      <dgm:spPr/>
      <dgm:t>
        <a:bodyPr/>
        <a:lstStyle/>
        <a:p>
          <a:endParaRPr lang="en-US"/>
        </a:p>
      </dgm:t>
    </dgm:pt>
    <dgm:pt modelId="{6BEEEB43-77C5-4FE5-9D33-EC4A8113CD4A}">
      <dgm:prSet custT="1"/>
      <dgm:spPr/>
      <dgm:t>
        <a:bodyPr/>
        <a:lstStyle/>
        <a:p>
          <a:pPr>
            <a:defRPr cap="all"/>
          </a:pPr>
          <a:r>
            <a:rPr lang="en-GB" sz="1400">
              <a:latin typeface="Times New Roman" panose="02020603050405020304" pitchFamily="18" charset="0"/>
              <a:cs typeface="Times New Roman" panose="02020603050405020304" pitchFamily="18" charset="0"/>
            </a:rPr>
            <a:t>Acts as a natural fertilizer</a:t>
          </a:r>
          <a:endParaRPr lang="en-US" sz="1400">
            <a:latin typeface="Times New Roman" panose="02020603050405020304" pitchFamily="18" charset="0"/>
            <a:cs typeface="Times New Roman" panose="02020603050405020304" pitchFamily="18" charset="0"/>
          </a:endParaRPr>
        </a:p>
      </dgm:t>
    </dgm:pt>
    <dgm:pt modelId="{A534E614-04A8-434D-8F8D-F4D9BE2E0AF0}" type="parTrans" cxnId="{41F1FB4C-EBA1-4BE0-A699-2AC7DC02E0D3}">
      <dgm:prSet/>
      <dgm:spPr/>
      <dgm:t>
        <a:bodyPr/>
        <a:lstStyle/>
        <a:p>
          <a:endParaRPr lang="en-US"/>
        </a:p>
      </dgm:t>
    </dgm:pt>
    <dgm:pt modelId="{5B5A5263-DC95-4833-8D5B-E7B69E926E33}" type="sibTrans" cxnId="{41F1FB4C-EBA1-4BE0-A699-2AC7DC02E0D3}">
      <dgm:prSet/>
      <dgm:spPr/>
      <dgm:t>
        <a:bodyPr/>
        <a:lstStyle/>
        <a:p>
          <a:endParaRPr lang="en-US"/>
        </a:p>
      </dgm:t>
    </dgm:pt>
    <dgm:pt modelId="{792F55A0-242E-44DE-BFAF-084A45DAD1D7}">
      <dgm:prSet custT="1"/>
      <dgm:spPr/>
      <dgm:t>
        <a:bodyPr/>
        <a:lstStyle/>
        <a:p>
          <a:pPr>
            <a:defRPr cap="all"/>
          </a:pPr>
          <a:r>
            <a:rPr lang="en-GB" sz="1400" dirty="0">
              <a:latin typeface="Times New Roman" panose="02020603050405020304" pitchFamily="18" charset="0"/>
              <a:cs typeface="Times New Roman" panose="02020603050405020304" pitchFamily="18" charset="0"/>
            </a:rPr>
            <a:t>Improves food yield and quality</a:t>
          </a:r>
          <a:endParaRPr lang="en-US" sz="1400" dirty="0">
            <a:latin typeface="Times New Roman" panose="02020603050405020304" pitchFamily="18" charset="0"/>
            <a:cs typeface="Times New Roman" panose="02020603050405020304" pitchFamily="18" charset="0"/>
          </a:endParaRPr>
        </a:p>
      </dgm:t>
    </dgm:pt>
    <dgm:pt modelId="{CE26937F-3E44-4921-B310-45D42BBAA4C9}" type="parTrans" cxnId="{22F09E84-C873-45F5-A104-19E7CA3A7DEC}">
      <dgm:prSet/>
      <dgm:spPr/>
      <dgm:t>
        <a:bodyPr/>
        <a:lstStyle/>
        <a:p>
          <a:endParaRPr lang="en-US"/>
        </a:p>
      </dgm:t>
    </dgm:pt>
    <dgm:pt modelId="{77DA3CDF-A196-454D-8798-74D69F3AD190}" type="sibTrans" cxnId="{22F09E84-C873-45F5-A104-19E7CA3A7DEC}">
      <dgm:prSet/>
      <dgm:spPr/>
      <dgm:t>
        <a:bodyPr/>
        <a:lstStyle/>
        <a:p>
          <a:endParaRPr lang="en-US"/>
        </a:p>
      </dgm:t>
    </dgm:pt>
    <dgm:pt modelId="{F051F2D0-A85D-49D1-B249-2EA8ED1AE933}" type="pres">
      <dgm:prSet presAssocID="{5F5293F6-3BA9-4166-88B5-596A7DE5282B}" presName="root" presStyleCnt="0">
        <dgm:presLayoutVars>
          <dgm:dir/>
          <dgm:resizeHandles val="exact"/>
        </dgm:presLayoutVars>
      </dgm:prSet>
      <dgm:spPr/>
    </dgm:pt>
    <dgm:pt modelId="{B074CB8D-E7E9-4157-A085-74AD8D155DD8}" type="pres">
      <dgm:prSet presAssocID="{37772B15-1FC1-4DAC-A368-EE4619AF8E97}" presName="compNode" presStyleCnt="0"/>
      <dgm:spPr/>
    </dgm:pt>
    <dgm:pt modelId="{866A4EF3-28EC-4C9F-84EC-58391BA623EE}" type="pres">
      <dgm:prSet presAssocID="{37772B15-1FC1-4DAC-A368-EE4619AF8E97}" presName="iconBgRect" presStyleLbl="bgShp" presStyleIdx="0" presStyleCnt="4" custScaleX="153427" custScaleY="153427" custLinFactNeighborX="702" custLinFactNeighborY="-24579"/>
      <dgm:spPr>
        <a:prstGeom prst="round2DiagRect">
          <a:avLst>
            <a:gd name="adj1" fmla="val 29727"/>
            <a:gd name="adj2" fmla="val 0"/>
          </a:avLst>
        </a:prstGeom>
      </dgm:spPr>
    </dgm:pt>
    <dgm:pt modelId="{144CEE94-7C94-40EB-A1E4-6F96E2EB151F}" type="pres">
      <dgm:prSet presAssocID="{37772B15-1FC1-4DAC-A368-EE4619AF8E97}" presName="iconRect" presStyleLbl="node1" presStyleIdx="0" presStyleCnt="4" custScaleX="153427" custScaleY="153427" custLinFactNeighborX="1224" custLinFactNeighborY="-4283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lant"/>
        </a:ext>
      </dgm:extLst>
    </dgm:pt>
    <dgm:pt modelId="{C931C86B-1AD5-4578-802D-B815E2158DB1}" type="pres">
      <dgm:prSet presAssocID="{37772B15-1FC1-4DAC-A368-EE4619AF8E97}" presName="spaceRect" presStyleCnt="0"/>
      <dgm:spPr/>
    </dgm:pt>
    <dgm:pt modelId="{B10B1004-486E-4831-A2D7-4B666E9BBB9B}" type="pres">
      <dgm:prSet presAssocID="{37772B15-1FC1-4DAC-A368-EE4619AF8E97}" presName="textRect" presStyleLbl="revTx" presStyleIdx="0" presStyleCnt="4" custScaleX="96519">
        <dgm:presLayoutVars>
          <dgm:chMax val="1"/>
          <dgm:chPref val="1"/>
        </dgm:presLayoutVars>
      </dgm:prSet>
      <dgm:spPr/>
    </dgm:pt>
    <dgm:pt modelId="{E09C8291-CD5E-49FA-A391-D4630CFBF0CB}" type="pres">
      <dgm:prSet presAssocID="{105E2342-98C9-46B0-AFA1-901DED11A0B0}" presName="sibTrans" presStyleCnt="0"/>
      <dgm:spPr/>
    </dgm:pt>
    <dgm:pt modelId="{1ECB4CD9-6A9A-4B6B-9D8B-D4AD4B2B4309}" type="pres">
      <dgm:prSet presAssocID="{4A2AC513-8128-4224-88B8-EB7B233926EC}" presName="compNode" presStyleCnt="0"/>
      <dgm:spPr/>
    </dgm:pt>
    <dgm:pt modelId="{8744602C-D3B6-4BF6-81A1-0A61A75867FF}" type="pres">
      <dgm:prSet presAssocID="{4A2AC513-8128-4224-88B8-EB7B233926EC}" presName="iconBgRect" presStyleLbl="bgShp" presStyleIdx="1" presStyleCnt="4" custScaleX="153427" custScaleY="153427" custLinFactNeighborX="702" custLinFactNeighborY="-24579"/>
      <dgm:spPr>
        <a:prstGeom prst="round2DiagRect">
          <a:avLst>
            <a:gd name="adj1" fmla="val 29727"/>
            <a:gd name="adj2" fmla="val 0"/>
          </a:avLst>
        </a:prstGeom>
      </dgm:spPr>
    </dgm:pt>
    <dgm:pt modelId="{82DB9ED4-4035-4941-BEFC-E4227A0620D1}" type="pres">
      <dgm:prSet presAssocID="{4A2AC513-8128-4224-88B8-EB7B233926EC}" presName="iconRect" presStyleLbl="node1" presStyleIdx="1" presStyleCnt="4" custScaleX="153427" custScaleY="153427" custLinFactNeighborX="1224" custLinFactNeighborY="-4283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ecycle"/>
        </a:ext>
      </dgm:extLst>
    </dgm:pt>
    <dgm:pt modelId="{D13D85DC-F735-48F4-A8E4-8739BD811501}" type="pres">
      <dgm:prSet presAssocID="{4A2AC513-8128-4224-88B8-EB7B233926EC}" presName="spaceRect" presStyleCnt="0"/>
      <dgm:spPr/>
    </dgm:pt>
    <dgm:pt modelId="{21B5FB09-7B7B-4C76-8A38-32E8E5D6421A}" type="pres">
      <dgm:prSet presAssocID="{4A2AC513-8128-4224-88B8-EB7B233926EC}" presName="textRect" presStyleLbl="revTx" presStyleIdx="1" presStyleCnt="4">
        <dgm:presLayoutVars>
          <dgm:chMax val="1"/>
          <dgm:chPref val="1"/>
        </dgm:presLayoutVars>
      </dgm:prSet>
      <dgm:spPr/>
    </dgm:pt>
    <dgm:pt modelId="{707FC5FB-6F62-45F3-8F74-72A16A4BBD12}" type="pres">
      <dgm:prSet presAssocID="{5DDD1A9E-3738-4EC5-A10F-B9AABFAA3242}" presName="sibTrans" presStyleCnt="0"/>
      <dgm:spPr/>
    </dgm:pt>
    <dgm:pt modelId="{28DF9230-FAB4-4983-AB97-99BE61F30355}" type="pres">
      <dgm:prSet presAssocID="{6BEEEB43-77C5-4FE5-9D33-EC4A8113CD4A}" presName="compNode" presStyleCnt="0"/>
      <dgm:spPr/>
    </dgm:pt>
    <dgm:pt modelId="{2C73BB46-23A9-49CD-BB80-BC64CF438571}" type="pres">
      <dgm:prSet presAssocID="{6BEEEB43-77C5-4FE5-9D33-EC4A8113CD4A}" presName="iconBgRect" presStyleLbl="bgShp" presStyleIdx="2" presStyleCnt="4" custScaleX="153427" custScaleY="153427" custLinFactNeighborX="702" custLinFactNeighborY="-24579"/>
      <dgm:spPr>
        <a:prstGeom prst="round2DiagRect">
          <a:avLst>
            <a:gd name="adj1" fmla="val 29727"/>
            <a:gd name="adj2" fmla="val 0"/>
          </a:avLst>
        </a:prstGeom>
      </dgm:spPr>
    </dgm:pt>
    <dgm:pt modelId="{E1BA28EC-5396-4468-A69C-67EC29920931}" type="pres">
      <dgm:prSet presAssocID="{6BEEEB43-77C5-4FE5-9D33-EC4A8113CD4A}" presName="iconRect" presStyleLbl="node1" presStyleIdx="2" presStyleCnt="4" custScaleX="153427" custScaleY="153427" custLinFactNeighborX="1224" custLinFactNeighborY="-4283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lower in pot"/>
        </a:ext>
      </dgm:extLst>
    </dgm:pt>
    <dgm:pt modelId="{9533C44C-8C1A-473D-ADCF-0CC5ACB98070}" type="pres">
      <dgm:prSet presAssocID="{6BEEEB43-77C5-4FE5-9D33-EC4A8113CD4A}" presName="spaceRect" presStyleCnt="0"/>
      <dgm:spPr/>
    </dgm:pt>
    <dgm:pt modelId="{E6CD69CE-77B6-4AFC-8283-1C53C5E3DAAA}" type="pres">
      <dgm:prSet presAssocID="{6BEEEB43-77C5-4FE5-9D33-EC4A8113CD4A}" presName="textRect" presStyleLbl="revTx" presStyleIdx="2" presStyleCnt="4">
        <dgm:presLayoutVars>
          <dgm:chMax val="1"/>
          <dgm:chPref val="1"/>
        </dgm:presLayoutVars>
      </dgm:prSet>
      <dgm:spPr/>
    </dgm:pt>
    <dgm:pt modelId="{857DF0DA-0E7E-4899-8A9C-279C6486A1FF}" type="pres">
      <dgm:prSet presAssocID="{5B5A5263-DC95-4833-8D5B-E7B69E926E33}" presName="sibTrans" presStyleCnt="0"/>
      <dgm:spPr/>
    </dgm:pt>
    <dgm:pt modelId="{6E95B03C-A592-49DF-99F4-91F0AF487486}" type="pres">
      <dgm:prSet presAssocID="{792F55A0-242E-44DE-BFAF-084A45DAD1D7}" presName="compNode" presStyleCnt="0"/>
      <dgm:spPr/>
    </dgm:pt>
    <dgm:pt modelId="{5D605AE0-FFF9-4A63-AA47-B124C49E5576}" type="pres">
      <dgm:prSet presAssocID="{792F55A0-242E-44DE-BFAF-084A45DAD1D7}" presName="iconBgRect" presStyleLbl="bgShp" presStyleIdx="3" presStyleCnt="4" custScaleX="153427" custScaleY="153427" custLinFactNeighborX="702" custLinFactNeighborY="-24579"/>
      <dgm:spPr>
        <a:prstGeom prst="round2DiagRect">
          <a:avLst>
            <a:gd name="adj1" fmla="val 29727"/>
            <a:gd name="adj2" fmla="val 0"/>
          </a:avLst>
        </a:prstGeom>
      </dgm:spPr>
    </dgm:pt>
    <dgm:pt modelId="{056EEF9E-8980-482D-B138-FB8F994ECEEF}" type="pres">
      <dgm:prSet presAssocID="{792F55A0-242E-44DE-BFAF-084A45DAD1D7}" presName="iconRect" presStyleLbl="node1" presStyleIdx="3" presStyleCnt="4" custScaleX="153427" custScaleY="153427" custLinFactNeighborX="1224" custLinFactNeighborY="-4283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ork and knife"/>
        </a:ext>
      </dgm:extLst>
    </dgm:pt>
    <dgm:pt modelId="{184630FB-DB04-4D84-8414-966E9A824390}" type="pres">
      <dgm:prSet presAssocID="{792F55A0-242E-44DE-BFAF-084A45DAD1D7}" presName="spaceRect" presStyleCnt="0"/>
      <dgm:spPr/>
    </dgm:pt>
    <dgm:pt modelId="{A36259C8-D31A-4461-9BCC-D52AE964F152}" type="pres">
      <dgm:prSet presAssocID="{792F55A0-242E-44DE-BFAF-084A45DAD1D7}" presName="textRect" presStyleLbl="revTx" presStyleIdx="3" presStyleCnt="4">
        <dgm:presLayoutVars>
          <dgm:chMax val="1"/>
          <dgm:chPref val="1"/>
        </dgm:presLayoutVars>
      </dgm:prSet>
      <dgm:spPr/>
    </dgm:pt>
  </dgm:ptLst>
  <dgm:cxnLst>
    <dgm:cxn modelId="{BE80990F-8D01-4400-9F61-3BDFB755B63C}" type="presOf" srcId="{37772B15-1FC1-4DAC-A368-EE4619AF8E97}" destId="{B10B1004-486E-4831-A2D7-4B666E9BBB9B}" srcOrd="0" destOrd="0" presId="urn:microsoft.com/office/officeart/2018/5/layout/IconLeafLabelList"/>
    <dgm:cxn modelId="{02A3B333-799E-446D-9918-901CC06A8747}" srcId="{5F5293F6-3BA9-4166-88B5-596A7DE5282B}" destId="{4A2AC513-8128-4224-88B8-EB7B233926EC}" srcOrd="1" destOrd="0" parTransId="{8E69CAC2-8ABC-4A7F-A1E8-4ADC0B499C30}" sibTransId="{5DDD1A9E-3738-4EC5-A10F-B9AABFAA3242}"/>
    <dgm:cxn modelId="{1CCD6246-2965-43FC-A227-0AC032272B68}" type="presOf" srcId="{5F5293F6-3BA9-4166-88B5-596A7DE5282B}" destId="{F051F2D0-A85D-49D1-B249-2EA8ED1AE933}" srcOrd="0" destOrd="0" presId="urn:microsoft.com/office/officeart/2018/5/layout/IconLeafLabelList"/>
    <dgm:cxn modelId="{41F1FB4C-EBA1-4BE0-A699-2AC7DC02E0D3}" srcId="{5F5293F6-3BA9-4166-88B5-596A7DE5282B}" destId="{6BEEEB43-77C5-4FE5-9D33-EC4A8113CD4A}" srcOrd="2" destOrd="0" parTransId="{A534E614-04A8-434D-8F8D-F4D9BE2E0AF0}" sibTransId="{5B5A5263-DC95-4833-8D5B-E7B69E926E33}"/>
    <dgm:cxn modelId="{CA105E82-08BE-447E-A105-A5146B4AE358}" type="presOf" srcId="{792F55A0-242E-44DE-BFAF-084A45DAD1D7}" destId="{A36259C8-D31A-4461-9BCC-D52AE964F152}" srcOrd="0" destOrd="0" presId="urn:microsoft.com/office/officeart/2018/5/layout/IconLeafLabelList"/>
    <dgm:cxn modelId="{22F09E84-C873-45F5-A104-19E7CA3A7DEC}" srcId="{5F5293F6-3BA9-4166-88B5-596A7DE5282B}" destId="{792F55A0-242E-44DE-BFAF-084A45DAD1D7}" srcOrd="3" destOrd="0" parTransId="{CE26937F-3E44-4921-B310-45D42BBAA4C9}" sibTransId="{77DA3CDF-A196-454D-8798-74D69F3AD190}"/>
    <dgm:cxn modelId="{33F762A9-E084-45BA-83C8-312AD712F8BC}" srcId="{5F5293F6-3BA9-4166-88B5-596A7DE5282B}" destId="{37772B15-1FC1-4DAC-A368-EE4619AF8E97}" srcOrd="0" destOrd="0" parTransId="{E5E79CA0-3659-443A-BEED-A02E8584B003}" sibTransId="{105E2342-98C9-46B0-AFA1-901DED11A0B0}"/>
    <dgm:cxn modelId="{3FC87EAE-2386-42B1-BA62-C991C9BA7531}" type="presOf" srcId="{4A2AC513-8128-4224-88B8-EB7B233926EC}" destId="{21B5FB09-7B7B-4C76-8A38-32E8E5D6421A}" srcOrd="0" destOrd="0" presId="urn:microsoft.com/office/officeart/2018/5/layout/IconLeafLabelList"/>
    <dgm:cxn modelId="{818FFEB5-39AF-4EA6-BA06-165461E5BF19}" type="presOf" srcId="{6BEEEB43-77C5-4FE5-9D33-EC4A8113CD4A}" destId="{E6CD69CE-77B6-4AFC-8283-1C53C5E3DAAA}" srcOrd="0" destOrd="0" presId="urn:microsoft.com/office/officeart/2018/5/layout/IconLeafLabelList"/>
    <dgm:cxn modelId="{25FD4098-6D6D-48D7-A541-E08AF3A4315F}" type="presParOf" srcId="{F051F2D0-A85D-49D1-B249-2EA8ED1AE933}" destId="{B074CB8D-E7E9-4157-A085-74AD8D155DD8}" srcOrd="0" destOrd="0" presId="urn:microsoft.com/office/officeart/2018/5/layout/IconLeafLabelList"/>
    <dgm:cxn modelId="{594823A6-D9FF-4D50-AC0A-ADA913F70047}" type="presParOf" srcId="{B074CB8D-E7E9-4157-A085-74AD8D155DD8}" destId="{866A4EF3-28EC-4C9F-84EC-58391BA623EE}" srcOrd="0" destOrd="0" presId="urn:microsoft.com/office/officeart/2018/5/layout/IconLeafLabelList"/>
    <dgm:cxn modelId="{9DA73B7D-58A4-4CFE-9397-9D3ED4D32FB3}" type="presParOf" srcId="{B074CB8D-E7E9-4157-A085-74AD8D155DD8}" destId="{144CEE94-7C94-40EB-A1E4-6F96E2EB151F}" srcOrd="1" destOrd="0" presId="urn:microsoft.com/office/officeart/2018/5/layout/IconLeafLabelList"/>
    <dgm:cxn modelId="{C71E740C-81DD-4000-B54D-DB23E932B756}" type="presParOf" srcId="{B074CB8D-E7E9-4157-A085-74AD8D155DD8}" destId="{C931C86B-1AD5-4578-802D-B815E2158DB1}" srcOrd="2" destOrd="0" presId="urn:microsoft.com/office/officeart/2018/5/layout/IconLeafLabelList"/>
    <dgm:cxn modelId="{CA295E20-4CB3-4B50-A42B-03C4A0FD2898}" type="presParOf" srcId="{B074CB8D-E7E9-4157-A085-74AD8D155DD8}" destId="{B10B1004-486E-4831-A2D7-4B666E9BBB9B}" srcOrd="3" destOrd="0" presId="urn:microsoft.com/office/officeart/2018/5/layout/IconLeafLabelList"/>
    <dgm:cxn modelId="{E9FF7BF2-1467-447F-AB33-DB7399A7E2E4}" type="presParOf" srcId="{F051F2D0-A85D-49D1-B249-2EA8ED1AE933}" destId="{E09C8291-CD5E-49FA-A391-D4630CFBF0CB}" srcOrd="1" destOrd="0" presId="urn:microsoft.com/office/officeart/2018/5/layout/IconLeafLabelList"/>
    <dgm:cxn modelId="{6A5480BD-A0FA-47C5-AE32-37814FAFF2D7}" type="presParOf" srcId="{F051F2D0-A85D-49D1-B249-2EA8ED1AE933}" destId="{1ECB4CD9-6A9A-4B6B-9D8B-D4AD4B2B4309}" srcOrd="2" destOrd="0" presId="urn:microsoft.com/office/officeart/2018/5/layout/IconLeafLabelList"/>
    <dgm:cxn modelId="{A44230A3-68EE-4B31-9677-288635D00F0E}" type="presParOf" srcId="{1ECB4CD9-6A9A-4B6B-9D8B-D4AD4B2B4309}" destId="{8744602C-D3B6-4BF6-81A1-0A61A75867FF}" srcOrd="0" destOrd="0" presId="urn:microsoft.com/office/officeart/2018/5/layout/IconLeafLabelList"/>
    <dgm:cxn modelId="{B14B0410-AFE7-4118-AEBF-B78F575F9980}" type="presParOf" srcId="{1ECB4CD9-6A9A-4B6B-9D8B-D4AD4B2B4309}" destId="{82DB9ED4-4035-4941-BEFC-E4227A0620D1}" srcOrd="1" destOrd="0" presId="urn:microsoft.com/office/officeart/2018/5/layout/IconLeafLabelList"/>
    <dgm:cxn modelId="{1C29D602-9D80-47E2-9AC8-D9A0FC202C9F}" type="presParOf" srcId="{1ECB4CD9-6A9A-4B6B-9D8B-D4AD4B2B4309}" destId="{D13D85DC-F735-48F4-A8E4-8739BD811501}" srcOrd="2" destOrd="0" presId="urn:microsoft.com/office/officeart/2018/5/layout/IconLeafLabelList"/>
    <dgm:cxn modelId="{637930F7-6851-4EDD-9FA5-F327698A3BEC}" type="presParOf" srcId="{1ECB4CD9-6A9A-4B6B-9D8B-D4AD4B2B4309}" destId="{21B5FB09-7B7B-4C76-8A38-32E8E5D6421A}" srcOrd="3" destOrd="0" presId="urn:microsoft.com/office/officeart/2018/5/layout/IconLeafLabelList"/>
    <dgm:cxn modelId="{BB292A46-9A7D-4C15-B62B-DFCD84B37201}" type="presParOf" srcId="{F051F2D0-A85D-49D1-B249-2EA8ED1AE933}" destId="{707FC5FB-6F62-45F3-8F74-72A16A4BBD12}" srcOrd="3" destOrd="0" presId="urn:microsoft.com/office/officeart/2018/5/layout/IconLeafLabelList"/>
    <dgm:cxn modelId="{4B70DB65-0FF8-41E7-AF00-0DD049696AC8}" type="presParOf" srcId="{F051F2D0-A85D-49D1-B249-2EA8ED1AE933}" destId="{28DF9230-FAB4-4983-AB97-99BE61F30355}" srcOrd="4" destOrd="0" presId="urn:microsoft.com/office/officeart/2018/5/layout/IconLeafLabelList"/>
    <dgm:cxn modelId="{DE93B9E1-FBCD-4B4E-851C-41D28D1641B9}" type="presParOf" srcId="{28DF9230-FAB4-4983-AB97-99BE61F30355}" destId="{2C73BB46-23A9-49CD-BB80-BC64CF438571}" srcOrd="0" destOrd="0" presId="urn:microsoft.com/office/officeart/2018/5/layout/IconLeafLabelList"/>
    <dgm:cxn modelId="{4FB051C9-6662-4997-BA84-372CFFEB6BBB}" type="presParOf" srcId="{28DF9230-FAB4-4983-AB97-99BE61F30355}" destId="{E1BA28EC-5396-4468-A69C-67EC29920931}" srcOrd="1" destOrd="0" presId="urn:microsoft.com/office/officeart/2018/5/layout/IconLeafLabelList"/>
    <dgm:cxn modelId="{D77E3D8B-A9A4-4050-BE75-FD6C7FD6033E}" type="presParOf" srcId="{28DF9230-FAB4-4983-AB97-99BE61F30355}" destId="{9533C44C-8C1A-473D-ADCF-0CC5ACB98070}" srcOrd="2" destOrd="0" presId="urn:microsoft.com/office/officeart/2018/5/layout/IconLeafLabelList"/>
    <dgm:cxn modelId="{C2B4FCDF-241B-407D-AA08-92EF6EA511E6}" type="presParOf" srcId="{28DF9230-FAB4-4983-AB97-99BE61F30355}" destId="{E6CD69CE-77B6-4AFC-8283-1C53C5E3DAAA}" srcOrd="3" destOrd="0" presId="urn:microsoft.com/office/officeart/2018/5/layout/IconLeafLabelList"/>
    <dgm:cxn modelId="{C4270BB0-C711-4AED-BFE3-A2CD42A876E7}" type="presParOf" srcId="{F051F2D0-A85D-49D1-B249-2EA8ED1AE933}" destId="{857DF0DA-0E7E-4899-8A9C-279C6486A1FF}" srcOrd="5" destOrd="0" presId="urn:microsoft.com/office/officeart/2018/5/layout/IconLeafLabelList"/>
    <dgm:cxn modelId="{42535148-92CE-4609-8077-47BDAE96B853}" type="presParOf" srcId="{F051F2D0-A85D-49D1-B249-2EA8ED1AE933}" destId="{6E95B03C-A592-49DF-99F4-91F0AF487486}" srcOrd="6" destOrd="0" presId="urn:microsoft.com/office/officeart/2018/5/layout/IconLeafLabelList"/>
    <dgm:cxn modelId="{1A564997-C25A-4911-940C-EB61F38D980F}" type="presParOf" srcId="{6E95B03C-A592-49DF-99F4-91F0AF487486}" destId="{5D605AE0-FFF9-4A63-AA47-B124C49E5576}" srcOrd="0" destOrd="0" presId="urn:microsoft.com/office/officeart/2018/5/layout/IconLeafLabelList"/>
    <dgm:cxn modelId="{6BD20658-CA28-4799-9C14-6563AE469064}" type="presParOf" srcId="{6E95B03C-A592-49DF-99F4-91F0AF487486}" destId="{056EEF9E-8980-482D-B138-FB8F994ECEEF}" srcOrd="1" destOrd="0" presId="urn:microsoft.com/office/officeart/2018/5/layout/IconLeafLabelList"/>
    <dgm:cxn modelId="{F6AB4998-EFC8-4F7C-8884-041E50526647}" type="presParOf" srcId="{6E95B03C-A592-49DF-99F4-91F0AF487486}" destId="{184630FB-DB04-4D84-8414-966E9A824390}" srcOrd="2" destOrd="0" presId="urn:microsoft.com/office/officeart/2018/5/layout/IconLeafLabelList"/>
    <dgm:cxn modelId="{9D7B3765-9293-4768-A7FF-A06B118AC0B8}" type="presParOf" srcId="{6E95B03C-A592-49DF-99F4-91F0AF487486}" destId="{A36259C8-D31A-4461-9BCC-D52AE964F152}"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6A4EF3-28EC-4C9F-84EC-58391BA623EE}">
      <dsp:nvSpPr>
        <dsp:cNvPr id="0" name=""/>
        <dsp:cNvSpPr/>
      </dsp:nvSpPr>
      <dsp:spPr>
        <a:xfrm>
          <a:off x="124808" y="532902"/>
          <a:ext cx="2208503" cy="2208503"/>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4CEE94-7C94-40EB-A1E4-6F96E2EB151F}">
      <dsp:nvSpPr>
        <dsp:cNvPr id="0" name=""/>
        <dsp:cNvSpPr/>
      </dsp:nvSpPr>
      <dsp:spPr>
        <a:xfrm>
          <a:off x="595477" y="1003564"/>
          <a:ext cx="1267174" cy="126717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10B1004-486E-4831-A2D7-4B666E9BBB9B}">
      <dsp:nvSpPr>
        <dsp:cNvPr id="0" name=""/>
        <dsp:cNvSpPr/>
      </dsp:nvSpPr>
      <dsp:spPr>
        <a:xfrm>
          <a:off x="78720" y="3159034"/>
          <a:ext cx="2198325" cy="74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GB" sz="1400" kern="1200" dirty="0">
              <a:latin typeface="Times New Roman" panose="02020603050405020304" pitchFamily="18" charset="0"/>
              <a:cs typeface="Times New Roman" panose="02020603050405020304" pitchFamily="18" charset="0"/>
            </a:rPr>
            <a:t>Composting naturally supplements the nutrient content of existing soil</a:t>
          </a:r>
          <a:endParaRPr lang="en-US" sz="1400" kern="1200" dirty="0">
            <a:latin typeface="Times New Roman" panose="02020603050405020304" pitchFamily="18" charset="0"/>
            <a:cs typeface="Times New Roman" panose="02020603050405020304" pitchFamily="18" charset="0"/>
          </a:endParaRPr>
        </a:p>
      </dsp:txBody>
      <dsp:txXfrm>
        <a:off x="78720" y="3159034"/>
        <a:ext cx="2198325" cy="742500"/>
      </dsp:txXfrm>
    </dsp:sp>
    <dsp:sp modelId="{8744602C-D3B6-4BF6-81A1-0A61A75867FF}">
      <dsp:nvSpPr>
        <dsp:cNvPr id="0" name=""/>
        <dsp:cNvSpPr/>
      </dsp:nvSpPr>
      <dsp:spPr>
        <a:xfrm>
          <a:off x="2897517" y="532902"/>
          <a:ext cx="2208503" cy="2208503"/>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DB9ED4-4035-4941-BEFC-E4227A0620D1}">
      <dsp:nvSpPr>
        <dsp:cNvPr id="0" name=""/>
        <dsp:cNvSpPr/>
      </dsp:nvSpPr>
      <dsp:spPr>
        <a:xfrm>
          <a:off x="3368186" y="1003564"/>
          <a:ext cx="1267174" cy="126717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1B5FB09-7B7B-4C76-8A38-32E8E5D6421A}">
      <dsp:nvSpPr>
        <dsp:cNvPr id="0" name=""/>
        <dsp:cNvSpPr/>
      </dsp:nvSpPr>
      <dsp:spPr>
        <a:xfrm>
          <a:off x="2811787" y="3159034"/>
          <a:ext cx="2359752" cy="74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GB" sz="1400" kern="1200" dirty="0">
              <a:latin typeface="Times New Roman" panose="02020603050405020304" pitchFamily="18" charset="0"/>
              <a:cs typeface="Times New Roman" panose="02020603050405020304" pitchFamily="18" charset="0"/>
            </a:rPr>
            <a:t>It can reduce food and other household wastes</a:t>
          </a:r>
          <a:endParaRPr lang="en-US" sz="1400" kern="1200" dirty="0">
            <a:latin typeface="Times New Roman" panose="02020603050405020304" pitchFamily="18" charset="0"/>
            <a:cs typeface="Times New Roman" panose="02020603050405020304" pitchFamily="18" charset="0"/>
          </a:endParaRPr>
        </a:p>
      </dsp:txBody>
      <dsp:txXfrm>
        <a:off x="2811787" y="3159034"/>
        <a:ext cx="2359752" cy="742500"/>
      </dsp:txXfrm>
    </dsp:sp>
    <dsp:sp modelId="{2C73BB46-23A9-49CD-BB80-BC64CF438571}">
      <dsp:nvSpPr>
        <dsp:cNvPr id="0" name=""/>
        <dsp:cNvSpPr/>
      </dsp:nvSpPr>
      <dsp:spPr>
        <a:xfrm>
          <a:off x="5670226" y="532902"/>
          <a:ext cx="2208503" cy="2208503"/>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BA28EC-5396-4468-A69C-67EC29920931}">
      <dsp:nvSpPr>
        <dsp:cNvPr id="0" name=""/>
        <dsp:cNvSpPr/>
      </dsp:nvSpPr>
      <dsp:spPr>
        <a:xfrm>
          <a:off x="6140895" y="1003564"/>
          <a:ext cx="1267174" cy="126717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6CD69CE-77B6-4AFC-8283-1C53C5E3DAAA}">
      <dsp:nvSpPr>
        <dsp:cNvPr id="0" name=""/>
        <dsp:cNvSpPr/>
      </dsp:nvSpPr>
      <dsp:spPr>
        <a:xfrm>
          <a:off x="5584496" y="3159034"/>
          <a:ext cx="2359752" cy="74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GB" sz="1400" kern="1200">
              <a:latin typeface="Times New Roman" panose="02020603050405020304" pitchFamily="18" charset="0"/>
              <a:cs typeface="Times New Roman" panose="02020603050405020304" pitchFamily="18" charset="0"/>
            </a:rPr>
            <a:t>Acts as a natural fertilizer</a:t>
          </a:r>
          <a:endParaRPr lang="en-US" sz="1400" kern="1200">
            <a:latin typeface="Times New Roman" panose="02020603050405020304" pitchFamily="18" charset="0"/>
            <a:cs typeface="Times New Roman" panose="02020603050405020304" pitchFamily="18" charset="0"/>
          </a:endParaRPr>
        </a:p>
      </dsp:txBody>
      <dsp:txXfrm>
        <a:off x="5584496" y="3159034"/>
        <a:ext cx="2359752" cy="742500"/>
      </dsp:txXfrm>
    </dsp:sp>
    <dsp:sp modelId="{5D605AE0-FFF9-4A63-AA47-B124C49E5576}">
      <dsp:nvSpPr>
        <dsp:cNvPr id="0" name=""/>
        <dsp:cNvSpPr/>
      </dsp:nvSpPr>
      <dsp:spPr>
        <a:xfrm>
          <a:off x="8442935" y="532902"/>
          <a:ext cx="2208503" cy="2208503"/>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6EEF9E-8980-482D-B138-FB8F994ECEEF}">
      <dsp:nvSpPr>
        <dsp:cNvPr id="0" name=""/>
        <dsp:cNvSpPr/>
      </dsp:nvSpPr>
      <dsp:spPr>
        <a:xfrm>
          <a:off x="8913604" y="1003564"/>
          <a:ext cx="1267174" cy="126717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36259C8-D31A-4461-9BCC-D52AE964F152}">
      <dsp:nvSpPr>
        <dsp:cNvPr id="0" name=""/>
        <dsp:cNvSpPr/>
      </dsp:nvSpPr>
      <dsp:spPr>
        <a:xfrm>
          <a:off x="8357205" y="3159034"/>
          <a:ext cx="2359752" cy="74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GB" sz="1400" kern="1200" dirty="0">
              <a:latin typeface="Times New Roman" panose="02020603050405020304" pitchFamily="18" charset="0"/>
              <a:cs typeface="Times New Roman" panose="02020603050405020304" pitchFamily="18" charset="0"/>
            </a:rPr>
            <a:t>Improves food yield and quality</a:t>
          </a:r>
          <a:endParaRPr lang="en-US" sz="1400" kern="1200" dirty="0">
            <a:latin typeface="Times New Roman" panose="02020603050405020304" pitchFamily="18" charset="0"/>
            <a:cs typeface="Times New Roman" panose="02020603050405020304" pitchFamily="18" charset="0"/>
          </a:endParaRPr>
        </a:p>
      </dsp:txBody>
      <dsp:txXfrm>
        <a:off x="8357205" y="3159034"/>
        <a:ext cx="2359752" cy="742500"/>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E29B8-B7CE-4B8A-B059-981866473F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9AA1E527-2496-4AF7-A40C-D22C73050F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78817683-31A9-4A71-B11D-12030FDF08BA}"/>
              </a:ext>
            </a:extLst>
          </p:cNvPr>
          <p:cNvSpPr>
            <a:spLocks noGrp="1"/>
          </p:cNvSpPr>
          <p:nvPr>
            <p:ph type="dt" sz="half" idx="10"/>
          </p:nvPr>
        </p:nvSpPr>
        <p:spPr/>
        <p:txBody>
          <a:bodyPr/>
          <a:lstStyle/>
          <a:p>
            <a:fld id="{9CD06133-6A7E-4211-A17E-AEE8F91A2208}" type="datetimeFigureOut">
              <a:rPr lang="en-CA" smtClean="0"/>
              <a:t>2021-08-24</a:t>
            </a:fld>
            <a:endParaRPr lang="en-CA"/>
          </a:p>
        </p:txBody>
      </p:sp>
      <p:sp>
        <p:nvSpPr>
          <p:cNvPr id="5" name="Footer Placeholder 4">
            <a:extLst>
              <a:ext uri="{FF2B5EF4-FFF2-40B4-BE49-F238E27FC236}">
                <a16:creationId xmlns:a16="http://schemas.microsoft.com/office/drawing/2014/main" id="{5304EEB8-6702-412F-B2FB-EC018BB988A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980C417-F418-44B6-887C-56E3A2585C0B}"/>
              </a:ext>
            </a:extLst>
          </p:cNvPr>
          <p:cNvSpPr>
            <a:spLocks noGrp="1"/>
          </p:cNvSpPr>
          <p:nvPr>
            <p:ph type="sldNum" sz="quarter" idx="12"/>
          </p:nvPr>
        </p:nvSpPr>
        <p:spPr/>
        <p:txBody>
          <a:bodyPr/>
          <a:lstStyle/>
          <a:p>
            <a:fld id="{D8498010-3B52-4255-B2B0-DCD4C61CAD3E}" type="slidenum">
              <a:rPr lang="en-CA" smtClean="0"/>
              <a:t>‹#›</a:t>
            </a:fld>
            <a:endParaRPr lang="en-CA"/>
          </a:p>
        </p:txBody>
      </p:sp>
    </p:spTree>
    <p:extLst>
      <p:ext uri="{BB962C8B-B14F-4D97-AF65-F5344CB8AC3E}">
        <p14:creationId xmlns:p14="http://schemas.microsoft.com/office/powerpoint/2010/main" val="1592718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B0E22-AC4D-4ED7-83BC-FACD9DEEABD6}"/>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040AE38-58BA-4C3C-B9DC-03A71F78D7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BCFFE6F-42AB-4835-91C8-06DC91C634B8}"/>
              </a:ext>
            </a:extLst>
          </p:cNvPr>
          <p:cNvSpPr>
            <a:spLocks noGrp="1"/>
          </p:cNvSpPr>
          <p:nvPr>
            <p:ph type="dt" sz="half" idx="10"/>
          </p:nvPr>
        </p:nvSpPr>
        <p:spPr/>
        <p:txBody>
          <a:bodyPr/>
          <a:lstStyle/>
          <a:p>
            <a:fld id="{9CD06133-6A7E-4211-A17E-AEE8F91A2208}" type="datetimeFigureOut">
              <a:rPr lang="en-CA" smtClean="0"/>
              <a:t>2021-08-24</a:t>
            </a:fld>
            <a:endParaRPr lang="en-CA"/>
          </a:p>
        </p:txBody>
      </p:sp>
      <p:sp>
        <p:nvSpPr>
          <p:cNvPr id="5" name="Footer Placeholder 4">
            <a:extLst>
              <a:ext uri="{FF2B5EF4-FFF2-40B4-BE49-F238E27FC236}">
                <a16:creationId xmlns:a16="http://schemas.microsoft.com/office/drawing/2014/main" id="{ADBFA1B3-FC23-40C1-A172-44BE5B29D9A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DD2682E-1B15-4108-AD5A-AD46DE9F38DC}"/>
              </a:ext>
            </a:extLst>
          </p:cNvPr>
          <p:cNvSpPr>
            <a:spLocks noGrp="1"/>
          </p:cNvSpPr>
          <p:nvPr>
            <p:ph type="sldNum" sz="quarter" idx="12"/>
          </p:nvPr>
        </p:nvSpPr>
        <p:spPr/>
        <p:txBody>
          <a:bodyPr/>
          <a:lstStyle/>
          <a:p>
            <a:fld id="{D8498010-3B52-4255-B2B0-DCD4C61CAD3E}" type="slidenum">
              <a:rPr lang="en-CA" smtClean="0"/>
              <a:t>‹#›</a:t>
            </a:fld>
            <a:endParaRPr lang="en-CA"/>
          </a:p>
        </p:txBody>
      </p:sp>
    </p:spTree>
    <p:extLst>
      <p:ext uri="{BB962C8B-B14F-4D97-AF65-F5344CB8AC3E}">
        <p14:creationId xmlns:p14="http://schemas.microsoft.com/office/powerpoint/2010/main" val="1400400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6607E2-A6A6-4EA2-9B75-04B065EACD6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C5794C9B-1C8C-41F8-AA2A-CB4C8513DF0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CAB0022-8D75-4AAC-8378-2FA15689507D}"/>
              </a:ext>
            </a:extLst>
          </p:cNvPr>
          <p:cNvSpPr>
            <a:spLocks noGrp="1"/>
          </p:cNvSpPr>
          <p:nvPr>
            <p:ph type="dt" sz="half" idx="10"/>
          </p:nvPr>
        </p:nvSpPr>
        <p:spPr/>
        <p:txBody>
          <a:bodyPr/>
          <a:lstStyle/>
          <a:p>
            <a:fld id="{9CD06133-6A7E-4211-A17E-AEE8F91A2208}" type="datetimeFigureOut">
              <a:rPr lang="en-CA" smtClean="0"/>
              <a:t>2021-08-24</a:t>
            </a:fld>
            <a:endParaRPr lang="en-CA"/>
          </a:p>
        </p:txBody>
      </p:sp>
      <p:sp>
        <p:nvSpPr>
          <p:cNvPr id="5" name="Footer Placeholder 4">
            <a:extLst>
              <a:ext uri="{FF2B5EF4-FFF2-40B4-BE49-F238E27FC236}">
                <a16:creationId xmlns:a16="http://schemas.microsoft.com/office/drawing/2014/main" id="{24C91B96-75F4-471B-B5FB-235682779CD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A58F603-D615-4E29-B55A-00F5EDD08940}"/>
              </a:ext>
            </a:extLst>
          </p:cNvPr>
          <p:cNvSpPr>
            <a:spLocks noGrp="1"/>
          </p:cNvSpPr>
          <p:nvPr>
            <p:ph type="sldNum" sz="quarter" idx="12"/>
          </p:nvPr>
        </p:nvSpPr>
        <p:spPr/>
        <p:txBody>
          <a:bodyPr/>
          <a:lstStyle/>
          <a:p>
            <a:fld id="{D8498010-3B52-4255-B2B0-DCD4C61CAD3E}" type="slidenum">
              <a:rPr lang="en-CA" smtClean="0"/>
              <a:t>‹#›</a:t>
            </a:fld>
            <a:endParaRPr lang="en-CA"/>
          </a:p>
        </p:txBody>
      </p:sp>
    </p:spTree>
    <p:extLst>
      <p:ext uri="{BB962C8B-B14F-4D97-AF65-F5344CB8AC3E}">
        <p14:creationId xmlns:p14="http://schemas.microsoft.com/office/powerpoint/2010/main" val="3857297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25BD4-3244-4C63-B451-D1F7714B6269}"/>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4DE0F7C-E673-4AAA-8A35-9C57AF1E20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50EC790-5E04-4A77-9F34-3B4242B220F5}"/>
              </a:ext>
            </a:extLst>
          </p:cNvPr>
          <p:cNvSpPr>
            <a:spLocks noGrp="1"/>
          </p:cNvSpPr>
          <p:nvPr>
            <p:ph type="dt" sz="half" idx="10"/>
          </p:nvPr>
        </p:nvSpPr>
        <p:spPr/>
        <p:txBody>
          <a:bodyPr/>
          <a:lstStyle/>
          <a:p>
            <a:fld id="{9CD06133-6A7E-4211-A17E-AEE8F91A2208}" type="datetimeFigureOut">
              <a:rPr lang="en-CA" smtClean="0"/>
              <a:t>2021-08-24</a:t>
            </a:fld>
            <a:endParaRPr lang="en-CA"/>
          </a:p>
        </p:txBody>
      </p:sp>
      <p:sp>
        <p:nvSpPr>
          <p:cNvPr id="5" name="Footer Placeholder 4">
            <a:extLst>
              <a:ext uri="{FF2B5EF4-FFF2-40B4-BE49-F238E27FC236}">
                <a16:creationId xmlns:a16="http://schemas.microsoft.com/office/drawing/2014/main" id="{D64B577A-922C-4C23-A4E9-182C3E709E8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62713CC-5295-46FB-A1C3-A8E77136C31B}"/>
              </a:ext>
            </a:extLst>
          </p:cNvPr>
          <p:cNvSpPr>
            <a:spLocks noGrp="1"/>
          </p:cNvSpPr>
          <p:nvPr>
            <p:ph type="sldNum" sz="quarter" idx="12"/>
          </p:nvPr>
        </p:nvSpPr>
        <p:spPr/>
        <p:txBody>
          <a:bodyPr/>
          <a:lstStyle/>
          <a:p>
            <a:fld id="{D8498010-3B52-4255-B2B0-DCD4C61CAD3E}" type="slidenum">
              <a:rPr lang="en-CA" smtClean="0"/>
              <a:t>‹#›</a:t>
            </a:fld>
            <a:endParaRPr lang="en-CA"/>
          </a:p>
        </p:txBody>
      </p:sp>
    </p:spTree>
    <p:extLst>
      <p:ext uri="{BB962C8B-B14F-4D97-AF65-F5344CB8AC3E}">
        <p14:creationId xmlns:p14="http://schemas.microsoft.com/office/powerpoint/2010/main" val="1214847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8F7E4-36DC-4C4D-B7E0-16E141CE9C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717F17D1-3778-4BCF-B995-DA639C64E2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8E296A-0C99-4FC3-BC78-85BE3A031E70}"/>
              </a:ext>
            </a:extLst>
          </p:cNvPr>
          <p:cNvSpPr>
            <a:spLocks noGrp="1"/>
          </p:cNvSpPr>
          <p:nvPr>
            <p:ph type="dt" sz="half" idx="10"/>
          </p:nvPr>
        </p:nvSpPr>
        <p:spPr/>
        <p:txBody>
          <a:bodyPr/>
          <a:lstStyle/>
          <a:p>
            <a:fld id="{9CD06133-6A7E-4211-A17E-AEE8F91A2208}" type="datetimeFigureOut">
              <a:rPr lang="en-CA" smtClean="0"/>
              <a:t>2021-08-24</a:t>
            </a:fld>
            <a:endParaRPr lang="en-CA"/>
          </a:p>
        </p:txBody>
      </p:sp>
      <p:sp>
        <p:nvSpPr>
          <p:cNvPr id="5" name="Footer Placeholder 4">
            <a:extLst>
              <a:ext uri="{FF2B5EF4-FFF2-40B4-BE49-F238E27FC236}">
                <a16:creationId xmlns:a16="http://schemas.microsoft.com/office/drawing/2014/main" id="{F794D333-0F16-4A57-8886-134C29B6C47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A9DB927-CF2A-4DF5-AC96-85C72B04DD93}"/>
              </a:ext>
            </a:extLst>
          </p:cNvPr>
          <p:cNvSpPr>
            <a:spLocks noGrp="1"/>
          </p:cNvSpPr>
          <p:nvPr>
            <p:ph type="sldNum" sz="quarter" idx="12"/>
          </p:nvPr>
        </p:nvSpPr>
        <p:spPr/>
        <p:txBody>
          <a:bodyPr/>
          <a:lstStyle/>
          <a:p>
            <a:fld id="{D8498010-3B52-4255-B2B0-DCD4C61CAD3E}" type="slidenum">
              <a:rPr lang="en-CA" smtClean="0"/>
              <a:t>‹#›</a:t>
            </a:fld>
            <a:endParaRPr lang="en-CA"/>
          </a:p>
        </p:txBody>
      </p:sp>
    </p:spTree>
    <p:extLst>
      <p:ext uri="{BB962C8B-B14F-4D97-AF65-F5344CB8AC3E}">
        <p14:creationId xmlns:p14="http://schemas.microsoft.com/office/powerpoint/2010/main" val="700607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D50C5-92BF-444B-A5B6-127AF5856679}"/>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04EF6CA-7676-4937-A9B4-E46E4D99E0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591B7759-62B6-4485-84D6-EF78E857DB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440CF83E-FA0B-4F76-8EC9-494260B3E70C}"/>
              </a:ext>
            </a:extLst>
          </p:cNvPr>
          <p:cNvSpPr>
            <a:spLocks noGrp="1"/>
          </p:cNvSpPr>
          <p:nvPr>
            <p:ph type="dt" sz="half" idx="10"/>
          </p:nvPr>
        </p:nvSpPr>
        <p:spPr/>
        <p:txBody>
          <a:bodyPr/>
          <a:lstStyle/>
          <a:p>
            <a:fld id="{9CD06133-6A7E-4211-A17E-AEE8F91A2208}" type="datetimeFigureOut">
              <a:rPr lang="en-CA" smtClean="0"/>
              <a:t>2021-08-24</a:t>
            </a:fld>
            <a:endParaRPr lang="en-CA"/>
          </a:p>
        </p:txBody>
      </p:sp>
      <p:sp>
        <p:nvSpPr>
          <p:cNvPr id="6" name="Footer Placeholder 5">
            <a:extLst>
              <a:ext uri="{FF2B5EF4-FFF2-40B4-BE49-F238E27FC236}">
                <a16:creationId xmlns:a16="http://schemas.microsoft.com/office/drawing/2014/main" id="{D619D79F-3716-4329-B92D-4AB3E176DDA4}"/>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14E0517-8CF8-4D9D-87E3-4C65DD04CA6A}"/>
              </a:ext>
            </a:extLst>
          </p:cNvPr>
          <p:cNvSpPr>
            <a:spLocks noGrp="1"/>
          </p:cNvSpPr>
          <p:nvPr>
            <p:ph type="sldNum" sz="quarter" idx="12"/>
          </p:nvPr>
        </p:nvSpPr>
        <p:spPr/>
        <p:txBody>
          <a:bodyPr/>
          <a:lstStyle/>
          <a:p>
            <a:fld id="{D8498010-3B52-4255-B2B0-DCD4C61CAD3E}" type="slidenum">
              <a:rPr lang="en-CA" smtClean="0"/>
              <a:t>‹#›</a:t>
            </a:fld>
            <a:endParaRPr lang="en-CA"/>
          </a:p>
        </p:txBody>
      </p:sp>
    </p:spTree>
    <p:extLst>
      <p:ext uri="{BB962C8B-B14F-4D97-AF65-F5344CB8AC3E}">
        <p14:creationId xmlns:p14="http://schemas.microsoft.com/office/powerpoint/2010/main" val="578428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123DB-AC72-446C-B0FD-830BAB1379EA}"/>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0B4A2EB-1DCF-4EF4-919D-1D0E41C2CF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D6AD63-49BB-4937-96F0-E4218148BE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6A19AAFE-DD89-43DA-96A2-52FD730BDF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16CA649-235B-4B81-AC95-BCEDFBE38F6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EC2D13B9-CB19-49C0-820A-A1F53671E60B}"/>
              </a:ext>
            </a:extLst>
          </p:cNvPr>
          <p:cNvSpPr>
            <a:spLocks noGrp="1"/>
          </p:cNvSpPr>
          <p:nvPr>
            <p:ph type="dt" sz="half" idx="10"/>
          </p:nvPr>
        </p:nvSpPr>
        <p:spPr/>
        <p:txBody>
          <a:bodyPr/>
          <a:lstStyle/>
          <a:p>
            <a:fld id="{9CD06133-6A7E-4211-A17E-AEE8F91A2208}" type="datetimeFigureOut">
              <a:rPr lang="en-CA" smtClean="0"/>
              <a:t>2021-08-24</a:t>
            </a:fld>
            <a:endParaRPr lang="en-CA"/>
          </a:p>
        </p:txBody>
      </p:sp>
      <p:sp>
        <p:nvSpPr>
          <p:cNvPr id="8" name="Footer Placeholder 7">
            <a:extLst>
              <a:ext uri="{FF2B5EF4-FFF2-40B4-BE49-F238E27FC236}">
                <a16:creationId xmlns:a16="http://schemas.microsoft.com/office/drawing/2014/main" id="{77D1CFB0-E974-4B56-B6A0-F79622D54BC8}"/>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3484F7AF-861A-4BE9-8EFB-5C5D1EFEC778}"/>
              </a:ext>
            </a:extLst>
          </p:cNvPr>
          <p:cNvSpPr>
            <a:spLocks noGrp="1"/>
          </p:cNvSpPr>
          <p:nvPr>
            <p:ph type="sldNum" sz="quarter" idx="12"/>
          </p:nvPr>
        </p:nvSpPr>
        <p:spPr/>
        <p:txBody>
          <a:bodyPr/>
          <a:lstStyle/>
          <a:p>
            <a:fld id="{D8498010-3B52-4255-B2B0-DCD4C61CAD3E}" type="slidenum">
              <a:rPr lang="en-CA" smtClean="0"/>
              <a:t>‹#›</a:t>
            </a:fld>
            <a:endParaRPr lang="en-CA"/>
          </a:p>
        </p:txBody>
      </p:sp>
    </p:spTree>
    <p:extLst>
      <p:ext uri="{BB962C8B-B14F-4D97-AF65-F5344CB8AC3E}">
        <p14:creationId xmlns:p14="http://schemas.microsoft.com/office/powerpoint/2010/main" val="186796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65397-69E2-4476-A9C0-6269E246FD82}"/>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D5D94714-1F43-4CB3-B5E5-EBFD3365A6AB}"/>
              </a:ext>
            </a:extLst>
          </p:cNvPr>
          <p:cNvSpPr>
            <a:spLocks noGrp="1"/>
          </p:cNvSpPr>
          <p:nvPr>
            <p:ph type="dt" sz="half" idx="10"/>
          </p:nvPr>
        </p:nvSpPr>
        <p:spPr/>
        <p:txBody>
          <a:bodyPr/>
          <a:lstStyle/>
          <a:p>
            <a:fld id="{9CD06133-6A7E-4211-A17E-AEE8F91A2208}" type="datetimeFigureOut">
              <a:rPr lang="en-CA" smtClean="0"/>
              <a:t>2021-08-24</a:t>
            </a:fld>
            <a:endParaRPr lang="en-CA"/>
          </a:p>
        </p:txBody>
      </p:sp>
      <p:sp>
        <p:nvSpPr>
          <p:cNvPr id="4" name="Footer Placeholder 3">
            <a:extLst>
              <a:ext uri="{FF2B5EF4-FFF2-40B4-BE49-F238E27FC236}">
                <a16:creationId xmlns:a16="http://schemas.microsoft.com/office/drawing/2014/main" id="{614CBBDF-A001-455D-B5A0-77F01466B392}"/>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480F8407-9753-474A-9B76-0CA583AD1C50}"/>
              </a:ext>
            </a:extLst>
          </p:cNvPr>
          <p:cNvSpPr>
            <a:spLocks noGrp="1"/>
          </p:cNvSpPr>
          <p:nvPr>
            <p:ph type="sldNum" sz="quarter" idx="12"/>
          </p:nvPr>
        </p:nvSpPr>
        <p:spPr/>
        <p:txBody>
          <a:bodyPr/>
          <a:lstStyle/>
          <a:p>
            <a:fld id="{D8498010-3B52-4255-B2B0-DCD4C61CAD3E}" type="slidenum">
              <a:rPr lang="en-CA" smtClean="0"/>
              <a:t>‹#›</a:t>
            </a:fld>
            <a:endParaRPr lang="en-CA"/>
          </a:p>
        </p:txBody>
      </p:sp>
    </p:spTree>
    <p:extLst>
      <p:ext uri="{BB962C8B-B14F-4D97-AF65-F5344CB8AC3E}">
        <p14:creationId xmlns:p14="http://schemas.microsoft.com/office/powerpoint/2010/main" val="1243775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DF3CF0-EC79-49B0-A1D9-BC7A7EE2D568}"/>
              </a:ext>
            </a:extLst>
          </p:cNvPr>
          <p:cNvSpPr>
            <a:spLocks noGrp="1"/>
          </p:cNvSpPr>
          <p:nvPr>
            <p:ph type="dt" sz="half" idx="10"/>
          </p:nvPr>
        </p:nvSpPr>
        <p:spPr/>
        <p:txBody>
          <a:bodyPr/>
          <a:lstStyle/>
          <a:p>
            <a:fld id="{9CD06133-6A7E-4211-A17E-AEE8F91A2208}" type="datetimeFigureOut">
              <a:rPr lang="en-CA" smtClean="0"/>
              <a:t>2021-08-24</a:t>
            </a:fld>
            <a:endParaRPr lang="en-CA"/>
          </a:p>
        </p:txBody>
      </p:sp>
      <p:sp>
        <p:nvSpPr>
          <p:cNvPr id="3" name="Footer Placeholder 2">
            <a:extLst>
              <a:ext uri="{FF2B5EF4-FFF2-40B4-BE49-F238E27FC236}">
                <a16:creationId xmlns:a16="http://schemas.microsoft.com/office/drawing/2014/main" id="{16FDCF8E-325F-4F61-B536-C54D5FD47812}"/>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76551FC7-C570-46D6-941F-0ADC46A49124}"/>
              </a:ext>
            </a:extLst>
          </p:cNvPr>
          <p:cNvSpPr>
            <a:spLocks noGrp="1"/>
          </p:cNvSpPr>
          <p:nvPr>
            <p:ph type="sldNum" sz="quarter" idx="12"/>
          </p:nvPr>
        </p:nvSpPr>
        <p:spPr/>
        <p:txBody>
          <a:bodyPr/>
          <a:lstStyle/>
          <a:p>
            <a:fld id="{D8498010-3B52-4255-B2B0-DCD4C61CAD3E}" type="slidenum">
              <a:rPr lang="en-CA" smtClean="0"/>
              <a:t>‹#›</a:t>
            </a:fld>
            <a:endParaRPr lang="en-CA"/>
          </a:p>
        </p:txBody>
      </p:sp>
    </p:spTree>
    <p:extLst>
      <p:ext uri="{BB962C8B-B14F-4D97-AF65-F5344CB8AC3E}">
        <p14:creationId xmlns:p14="http://schemas.microsoft.com/office/powerpoint/2010/main" val="3816764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39A9B-0E61-4D1C-8B1B-EB6676AB51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2EA97456-4EE6-457A-89E0-794E184EB4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2A36C583-CAD9-41B8-A4B2-DCE2E1A0E2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EAB8DF-6F92-476E-ABE4-7B5F821C4F4D}"/>
              </a:ext>
            </a:extLst>
          </p:cNvPr>
          <p:cNvSpPr>
            <a:spLocks noGrp="1"/>
          </p:cNvSpPr>
          <p:nvPr>
            <p:ph type="dt" sz="half" idx="10"/>
          </p:nvPr>
        </p:nvSpPr>
        <p:spPr/>
        <p:txBody>
          <a:bodyPr/>
          <a:lstStyle/>
          <a:p>
            <a:fld id="{9CD06133-6A7E-4211-A17E-AEE8F91A2208}" type="datetimeFigureOut">
              <a:rPr lang="en-CA" smtClean="0"/>
              <a:t>2021-08-24</a:t>
            </a:fld>
            <a:endParaRPr lang="en-CA"/>
          </a:p>
        </p:txBody>
      </p:sp>
      <p:sp>
        <p:nvSpPr>
          <p:cNvPr id="6" name="Footer Placeholder 5">
            <a:extLst>
              <a:ext uri="{FF2B5EF4-FFF2-40B4-BE49-F238E27FC236}">
                <a16:creationId xmlns:a16="http://schemas.microsoft.com/office/drawing/2014/main" id="{16536950-B617-4185-8CD0-C1F045C76A1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B018CF0-87D2-4CE3-9F70-BDC04C2B2DD2}"/>
              </a:ext>
            </a:extLst>
          </p:cNvPr>
          <p:cNvSpPr>
            <a:spLocks noGrp="1"/>
          </p:cNvSpPr>
          <p:nvPr>
            <p:ph type="sldNum" sz="quarter" idx="12"/>
          </p:nvPr>
        </p:nvSpPr>
        <p:spPr/>
        <p:txBody>
          <a:bodyPr/>
          <a:lstStyle/>
          <a:p>
            <a:fld id="{D8498010-3B52-4255-B2B0-DCD4C61CAD3E}" type="slidenum">
              <a:rPr lang="en-CA" smtClean="0"/>
              <a:t>‹#›</a:t>
            </a:fld>
            <a:endParaRPr lang="en-CA"/>
          </a:p>
        </p:txBody>
      </p:sp>
    </p:spTree>
    <p:extLst>
      <p:ext uri="{BB962C8B-B14F-4D97-AF65-F5344CB8AC3E}">
        <p14:creationId xmlns:p14="http://schemas.microsoft.com/office/powerpoint/2010/main" val="1488573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9FD0A-9300-4601-89F6-6CFF99BD5D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3F9C079C-44AB-4177-BE63-AA36CCBF2C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5A224D6F-038E-4C34-B635-88FC121D24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717FB5-C3B8-451A-8278-4B3E8F4DAF59}"/>
              </a:ext>
            </a:extLst>
          </p:cNvPr>
          <p:cNvSpPr>
            <a:spLocks noGrp="1"/>
          </p:cNvSpPr>
          <p:nvPr>
            <p:ph type="dt" sz="half" idx="10"/>
          </p:nvPr>
        </p:nvSpPr>
        <p:spPr/>
        <p:txBody>
          <a:bodyPr/>
          <a:lstStyle/>
          <a:p>
            <a:fld id="{9CD06133-6A7E-4211-A17E-AEE8F91A2208}" type="datetimeFigureOut">
              <a:rPr lang="en-CA" smtClean="0"/>
              <a:t>2021-08-24</a:t>
            </a:fld>
            <a:endParaRPr lang="en-CA"/>
          </a:p>
        </p:txBody>
      </p:sp>
      <p:sp>
        <p:nvSpPr>
          <p:cNvPr id="6" name="Footer Placeholder 5">
            <a:extLst>
              <a:ext uri="{FF2B5EF4-FFF2-40B4-BE49-F238E27FC236}">
                <a16:creationId xmlns:a16="http://schemas.microsoft.com/office/drawing/2014/main" id="{A50FD37C-1375-486B-817B-A6F1E81B2DF7}"/>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C9D83B8-EB22-4BB2-B6A2-DF1C66815CDF}"/>
              </a:ext>
            </a:extLst>
          </p:cNvPr>
          <p:cNvSpPr>
            <a:spLocks noGrp="1"/>
          </p:cNvSpPr>
          <p:nvPr>
            <p:ph type="sldNum" sz="quarter" idx="12"/>
          </p:nvPr>
        </p:nvSpPr>
        <p:spPr/>
        <p:txBody>
          <a:bodyPr/>
          <a:lstStyle/>
          <a:p>
            <a:fld id="{D8498010-3B52-4255-B2B0-DCD4C61CAD3E}" type="slidenum">
              <a:rPr lang="en-CA" smtClean="0"/>
              <a:t>‹#›</a:t>
            </a:fld>
            <a:endParaRPr lang="en-CA"/>
          </a:p>
        </p:txBody>
      </p:sp>
    </p:spTree>
    <p:extLst>
      <p:ext uri="{BB962C8B-B14F-4D97-AF65-F5344CB8AC3E}">
        <p14:creationId xmlns:p14="http://schemas.microsoft.com/office/powerpoint/2010/main" val="3429626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8CBF45-D19E-40FD-98E4-3EE820F620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46C57906-33A1-4508-A414-A75D325E40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C3ED1BC-310E-42DD-BE6B-ADBC50DC28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D06133-6A7E-4211-A17E-AEE8F91A2208}" type="datetimeFigureOut">
              <a:rPr lang="en-CA" smtClean="0"/>
              <a:t>2021-08-24</a:t>
            </a:fld>
            <a:endParaRPr lang="en-CA"/>
          </a:p>
        </p:txBody>
      </p:sp>
      <p:sp>
        <p:nvSpPr>
          <p:cNvPr id="5" name="Footer Placeholder 4">
            <a:extLst>
              <a:ext uri="{FF2B5EF4-FFF2-40B4-BE49-F238E27FC236}">
                <a16:creationId xmlns:a16="http://schemas.microsoft.com/office/drawing/2014/main" id="{047BF22C-19DB-4885-AF17-A5BFF1EA1F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835ED23D-9D2D-4A53-84C8-9FE126F3FC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498010-3B52-4255-B2B0-DCD4C61CAD3E}" type="slidenum">
              <a:rPr lang="en-CA" smtClean="0"/>
              <a:t>‹#›</a:t>
            </a:fld>
            <a:endParaRPr lang="en-CA"/>
          </a:p>
        </p:txBody>
      </p:sp>
    </p:spTree>
    <p:extLst>
      <p:ext uri="{BB962C8B-B14F-4D97-AF65-F5344CB8AC3E}">
        <p14:creationId xmlns:p14="http://schemas.microsoft.com/office/powerpoint/2010/main" val="1085400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bNF_Z5_mHWA?feature=oembed"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mDIVpJgjoXQ?feature=oembed"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video" Target="https://www.youtube.com/embed/WCD6iOQuetw?feature=oembed"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www.youtube.com/embed/KnkHDTkhick?feature=oembed"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QMZUvORo9WE?feature=oembed"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oFlsjRXbnSk?feature=oembed"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ideo" Target="https://www.youtube.com/embed/udseIcrUxvA?feature=oembed"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ideo" Target="https://www.youtube.com/embed/mg7XSjcnZQM?feature=oembed"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s://www.nourishingpursuits.com/garden/plant-families/"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Layout" Target="../slideLayouts/slideLayout2.xml"/><Relationship Id="rId1" Type="http://schemas.openxmlformats.org/officeDocument/2006/relationships/video" Target="https://www.youtube.com/embed/iAiRNq8JXw8?feature=oembed"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Layout" Target="../slideLayouts/slideLayout2.xml"/><Relationship Id="rId1" Type="http://schemas.openxmlformats.org/officeDocument/2006/relationships/video" Target="https://www.youtube.com/embed/BQUmhEp7Ueo?feature=oembed"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Layout" Target="../slideLayouts/slideLayout2.xml"/><Relationship Id="rId1" Type="http://schemas.openxmlformats.org/officeDocument/2006/relationships/video" Target="https://www.youtube.com/embed/8u1HLqtohdI?feature=oembed"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slideLayout" Target="../slideLayouts/slideLayout2.xml"/><Relationship Id="rId1" Type="http://schemas.openxmlformats.org/officeDocument/2006/relationships/video" Target="https://www.youtube.com/embed/fufeaLBLGlk?feature=oembed"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video" Target="https://www.youtube.com/embed/n7nG-gHcv4I?feature=oembed"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A6936A-A2D3-4298-97EA-608734175817}"/>
              </a:ext>
            </a:extLst>
          </p:cNvPr>
          <p:cNvSpPr txBox="1"/>
          <p:nvPr/>
        </p:nvSpPr>
        <p:spPr>
          <a:xfrm>
            <a:off x="2514599" y="2736502"/>
            <a:ext cx="7028896" cy="1384995"/>
          </a:xfrm>
          <a:prstGeom prst="rect">
            <a:avLst/>
          </a:prstGeom>
          <a:noFill/>
        </p:spPr>
        <p:txBody>
          <a:bodyPr wrap="square" rtlCol="0">
            <a:spAutoFit/>
          </a:bodyPr>
          <a:lstStyle/>
          <a:p>
            <a:pPr algn="ctr"/>
            <a:r>
              <a:rPr lang="en-CA" sz="2800" dirty="0">
                <a:latin typeface="Times New Roman" panose="02020603050405020304" pitchFamily="18" charset="0"/>
                <a:cs typeface="Times New Roman" panose="02020603050405020304" pitchFamily="18" charset="0"/>
              </a:rPr>
              <a:t>Module 2: </a:t>
            </a:r>
            <a:r>
              <a:rPr lang="en-US" sz="2800" dirty="0">
                <a:effectLst/>
                <a:latin typeface="Times New Roman" panose="02020603050405020304" pitchFamily="18" charset="0"/>
                <a:ea typeface="Calibri" panose="020F0502020204030204" pitchFamily="34" charset="0"/>
              </a:rPr>
              <a:t>Soils and Growing Materials</a:t>
            </a:r>
          </a:p>
          <a:p>
            <a:endParaRPr lang="en-CA" sz="2800" dirty="0">
              <a:latin typeface="Times New Roman" panose="02020603050405020304" pitchFamily="18" charset="0"/>
              <a:cs typeface="Times New Roman" panose="02020603050405020304" pitchFamily="18" charset="0"/>
            </a:endParaRPr>
          </a:p>
          <a:p>
            <a:endParaRPr lang="en-CA" sz="2800" dirty="0"/>
          </a:p>
        </p:txBody>
      </p:sp>
    </p:spTree>
    <p:extLst>
      <p:ext uri="{BB962C8B-B14F-4D97-AF65-F5344CB8AC3E}">
        <p14:creationId xmlns:p14="http://schemas.microsoft.com/office/powerpoint/2010/main" val="103821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A5582C-4D5D-4CD3-A20B-3D7D5856E84B}"/>
              </a:ext>
            </a:extLst>
          </p:cNvPr>
          <p:cNvSpPr txBox="1"/>
          <p:nvPr/>
        </p:nvSpPr>
        <p:spPr>
          <a:xfrm>
            <a:off x="353258" y="1775534"/>
            <a:ext cx="7475289" cy="4957255"/>
          </a:xfrm>
          <a:prstGeom prst="rect">
            <a:avLst/>
          </a:prstGeom>
          <a:noFill/>
        </p:spPr>
        <p:txBody>
          <a:bodyPr wrap="square" rtlCol="0">
            <a:spAutoFit/>
          </a:bodyPr>
          <a:lstStyle/>
          <a:p>
            <a:pPr marL="342900" lvl="0" indent="-342900">
              <a:lnSpc>
                <a:spcPct val="115000"/>
              </a:lnSpc>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Plants requires higher quantity of __________ and lower quantity of ____________</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__________ is important for Amino Acid and photosynthesis</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__________ helps form cell membranes</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__________ is important for carbohydrate synthesis and helps plants fight infections</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Fertilizers can be __________ or __________</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__________ fertilizers contain only 1 nutrient</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__________ or complete fertilizers contain all 3 major nutrients</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first number refers to __________</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second to __________</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third to __________</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number in bracket is the total amount of nutrient in percentage</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15000"/>
              </a:lnSpc>
              <a:spcAft>
                <a:spcPts val="10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 typeface="+mj-lt"/>
              <a:buAutoNum type="arabicPeriod"/>
            </a:pPr>
            <a:endParaRPr lang="en-CA"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BE33ED86-05F4-48F3-9BA2-C51B78186FF9}"/>
              </a:ext>
            </a:extLst>
          </p:cNvPr>
          <p:cNvSpPr txBox="1"/>
          <p:nvPr/>
        </p:nvSpPr>
        <p:spPr>
          <a:xfrm>
            <a:off x="375083" y="911258"/>
            <a:ext cx="6602766" cy="548099"/>
          </a:xfrm>
          <a:prstGeom prst="rect">
            <a:avLst/>
          </a:prstGeom>
          <a:noFill/>
        </p:spPr>
        <p:txBody>
          <a:bodyPr wrap="square" rtlCol="0">
            <a:spAutoFit/>
          </a:bodyPr>
          <a:lstStyle/>
          <a:p>
            <a:pPr>
              <a:lnSpc>
                <a:spcPct val="115000"/>
              </a:lnSpc>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How Does Fertilizer Work Notes</a:t>
            </a:r>
            <a:endParaRPr lang="en-CA"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3CF57BF8-894E-475F-AF41-D1E61E5A68BB}"/>
              </a:ext>
            </a:extLst>
          </p:cNvPr>
          <p:cNvPicPr/>
          <p:nvPr/>
        </p:nvPicPr>
        <p:blipFill>
          <a:blip r:embed="rId2"/>
          <a:stretch>
            <a:fillRect/>
          </a:stretch>
        </p:blipFill>
        <p:spPr>
          <a:xfrm>
            <a:off x="7828546" y="1775533"/>
            <a:ext cx="4010195" cy="3791077"/>
          </a:xfrm>
          <a:prstGeom prst="rect">
            <a:avLst/>
          </a:prstGeom>
        </p:spPr>
      </p:pic>
    </p:spTree>
    <p:extLst>
      <p:ext uri="{BB962C8B-B14F-4D97-AF65-F5344CB8AC3E}">
        <p14:creationId xmlns:p14="http://schemas.microsoft.com/office/powerpoint/2010/main" val="2207302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A5582C-4D5D-4CD3-A20B-3D7D5856E84B}"/>
              </a:ext>
            </a:extLst>
          </p:cNvPr>
          <p:cNvSpPr txBox="1"/>
          <p:nvPr/>
        </p:nvSpPr>
        <p:spPr>
          <a:xfrm>
            <a:off x="353258" y="1775534"/>
            <a:ext cx="11485484" cy="1134670"/>
          </a:xfrm>
          <a:prstGeom prst="rect">
            <a:avLst/>
          </a:prstGeom>
          <a:noFill/>
        </p:spPr>
        <p:txBody>
          <a:bodyPr wrap="square" rtlCol="0">
            <a:spAutoFit/>
          </a:bodyPr>
          <a:lstStyle/>
          <a:p>
            <a:pPr marL="342900" lvl="0" indent="-342900">
              <a:lnSpc>
                <a:spcPct val="115000"/>
              </a:lnSpc>
              <a:buFont typeface="+mj-lt"/>
              <a:buAutoNum type="arabicPeriod"/>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Label The Following</a:t>
            </a:r>
          </a:p>
          <a:p>
            <a:pPr marL="457200">
              <a:lnSpc>
                <a:spcPct val="115000"/>
              </a:lnSpc>
              <a:spcAft>
                <a:spcPts val="10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 typeface="+mj-lt"/>
              <a:buAutoNum type="arabicPeriod"/>
            </a:pPr>
            <a:endParaRPr lang="en-CA"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BE33ED86-05F4-48F3-9BA2-C51B78186FF9}"/>
              </a:ext>
            </a:extLst>
          </p:cNvPr>
          <p:cNvSpPr txBox="1"/>
          <p:nvPr/>
        </p:nvSpPr>
        <p:spPr>
          <a:xfrm>
            <a:off x="375083" y="911258"/>
            <a:ext cx="6602766" cy="548099"/>
          </a:xfrm>
          <a:prstGeom prst="rect">
            <a:avLst/>
          </a:prstGeom>
          <a:noFill/>
        </p:spPr>
        <p:txBody>
          <a:bodyPr wrap="square" rtlCol="0">
            <a:spAutoFit/>
          </a:bodyPr>
          <a:lstStyle/>
          <a:p>
            <a:pPr>
              <a:lnSpc>
                <a:spcPct val="115000"/>
              </a:lnSpc>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How Does Fertilizer Work Quiz</a:t>
            </a:r>
            <a:endParaRPr lang="en-CA"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4DE7DD11-D64B-4D50-ACC9-465AD04F6B4A}"/>
              </a:ext>
            </a:extLst>
          </p:cNvPr>
          <p:cNvPicPr/>
          <p:nvPr/>
        </p:nvPicPr>
        <p:blipFill>
          <a:blip r:embed="rId2"/>
          <a:stretch>
            <a:fillRect/>
          </a:stretch>
        </p:blipFill>
        <p:spPr>
          <a:xfrm>
            <a:off x="886490" y="3605652"/>
            <a:ext cx="3097900" cy="1234559"/>
          </a:xfrm>
          <a:prstGeom prst="rect">
            <a:avLst/>
          </a:prstGeom>
        </p:spPr>
      </p:pic>
      <p:pic>
        <p:nvPicPr>
          <p:cNvPr id="6" name="Picture 5">
            <a:extLst>
              <a:ext uri="{FF2B5EF4-FFF2-40B4-BE49-F238E27FC236}">
                <a16:creationId xmlns:a16="http://schemas.microsoft.com/office/drawing/2014/main" id="{E60477A0-4014-4770-8565-A3B9673E25B9}"/>
              </a:ext>
            </a:extLst>
          </p:cNvPr>
          <p:cNvPicPr/>
          <p:nvPr/>
        </p:nvPicPr>
        <p:blipFill>
          <a:blip r:embed="rId3"/>
          <a:stretch>
            <a:fillRect/>
          </a:stretch>
        </p:blipFill>
        <p:spPr>
          <a:xfrm>
            <a:off x="5945080" y="2258964"/>
            <a:ext cx="3811480" cy="3276696"/>
          </a:xfrm>
          <a:prstGeom prst="rect">
            <a:avLst/>
          </a:prstGeom>
        </p:spPr>
      </p:pic>
    </p:spTree>
    <p:extLst>
      <p:ext uri="{BB962C8B-B14F-4D97-AF65-F5344CB8AC3E}">
        <p14:creationId xmlns:p14="http://schemas.microsoft.com/office/powerpoint/2010/main" val="1207796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4E9E1-0560-4FE7-83FE-09A042F43C31}"/>
              </a:ext>
            </a:extLst>
          </p:cNvPr>
          <p:cNvSpPr>
            <a:spLocks noGrp="1"/>
          </p:cNvSpPr>
          <p:nvPr>
            <p:ph type="title"/>
          </p:nvPr>
        </p:nvSpPr>
        <p:spPr/>
        <p:txBody>
          <a:bodyPr>
            <a:normAutofit/>
          </a:bodyPr>
          <a:lstStyle/>
          <a:p>
            <a:r>
              <a:rPr lang="en-US" sz="2800" dirty="0">
                <a:latin typeface="Times New Roman" panose="02020603050405020304" pitchFamily="18" charset="0"/>
                <a:cs typeface="Times New Roman" panose="02020603050405020304" pitchFamily="18" charset="0"/>
              </a:rPr>
              <a:t>How to use crop rotation?</a:t>
            </a:r>
          </a:p>
        </p:txBody>
      </p:sp>
      <p:pic>
        <p:nvPicPr>
          <p:cNvPr id="4" name="Picture 4">
            <a:hlinkClick r:id="" action="ppaction://media"/>
            <a:extLst>
              <a:ext uri="{FF2B5EF4-FFF2-40B4-BE49-F238E27FC236}">
                <a16:creationId xmlns:a16="http://schemas.microsoft.com/office/drawing/2014/main" id="{C5A0B643-E132-4B78-A3CD-82F9833C0B22}"/>
              </a:ext>
            </a:extLst>
          </p:cNvPr>
          <p:cNvPicPr>
            <a:picLocks noRot="1" noChangeAspect="1"/>
          </p:cNvPicPr>
          <p:nvPr>
            <a:videoFile r:link="rId1"/>
          </p:nvPr>
        </p:nvPicPr>
        <p:blipFill>
          <a:blip r:embed="rId3"/>
          <a:stretch>
            <a:fillRect/>
          </a:stretch>
        </p:blipFill>
        <p:spPr>
          <a:xfrm>
            <a:off x="1719385" y="2152895"/>
            <a:ext cx="7981461" cy="4496288"/>
          </a:xfrm>
          <a:prstGeom prst="rect">
            <a:avLst/>
          </a:prstGeom>
        </p:spPr>
      </p:pic>
    </p:spTree>
    <p:extLst>
      <p:ext uri="{BB962C8B-B14F-4D97-AF65-F5344CB8AC3E}">
        <p14:creationId xmlns:p14="http://schemas.microsoft.com/office/powerpoint/2010/main" val="2014410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62261-DB28-4DE1-905C-9403A4B3D1BB}"/>
              </a:ext>
            </a:extLst>
          </p:cNvPr>
          <p:cNvSpPr>
            <a:spLocks noGrp="1"/>
          </p:cNvSpPr>
          <p:nvPr>
            <p:ph type="title"/>
          </p:nvPr>
        </p:nvSpPr>
        <p:spPr/>
        <p:txBody>
          <a:bodyPr>
            <a:normAutofit/>
          </a:bodyPr>
          <a:lstStyle/>
          <a:p>
            <a:r>
              <a:rPr lang="en-US" sz="2800" dirty="0">
                <a:latin typeface="Times New Roman" panose="02020603050405020304" pitchFamily="18" charset="0"/>
                <a:cs typeface="Times New Roman" panose="02020603050405020304" pitchFamily="18" charset="0"/>
              </a:rPr>
              <a:t>How To Use Crop Rotation: Key Notes</a:t>
            </a:r>
            <a:endParaRPr lang="en-US" sz="2800" dirty="0">
              <a:latin typeface="Times New Roman" panose="02020603050405020304" pitchFamily="18" charset="0"/>
              <a:ea typeface="+mj-lt"/>
              <a:cs typeface="Times New Roman" panose="02020603050405020304" pitchFamily="18" charset="0"/>
            </a:endParaRPr>
          </a:p>
        </p:txBody>
      </p:sp>
      <p:sp>
        <p:nvSpPr>
          <p:cNvPr id="3" name="Content Placeholder 2">
            <a:extLst>
              <a:ext uri="{FF2B5EF4-FFF2-40B4-BE49-F238E27FC236}">
                <a16:creationId xmlns:a16="http://schemas.microsoft.com/office/drawing/2014/main" id="{3C03F21F-036F-4CEF-8435-28292DB3795F}"/>
              </a:ext>
            </a:extLst>
          </p:cNvPr>
          <p:cNvSpPr>
            <a:spLocks noGrp="1"/>
          </p:cNvSpPr>
          <p:nvPr>
            <p:ph idx="1"/>
          </p:nvPr>
        </p:nvSpPr>
        <p:spPr/>
        <p:txBody>
          <a:bodyPr vert="horz" lIns="91440" tIns="45720" rIns="91440" bIns="45720" rtlCol="0" anchor="t">
            <a:normAutofit/>
          </a:bodyPr>
          <a:lstStyle/>
          <a:p>
            <a:r>
              <a:rPr lang="en-US" sz="1800" dirty="0">
                <a:latin typeface="Times New Roman" panose="02020603050405020304" pitchFamily="18" charset="0"/>
                <a:cs typeface="Times New Roman" panose="02020603050405020304" pitchFamily="18" charset="0"/>
              </a:rPr>
              <a:t>Avoid putting the same type of plant in the same soil, season after season</a:t>
            </a:r>
            <a:endParaRPr lang="en-US" sz="1800" dirty="0">
              <a:latin typeface="Times New Roman" panose="02020603050405020304" pitchFamily="18" charset="0"/>
              <a:ea typeface="+mn-lt"/>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Crop rotation is most efficient when the crops are split by nutrient needs and vulnerability to pests and diseases</a:t>
            </a:r>
          </a:p>
          <a:p>
            <a:r>
              <a:rPr lang="en-US" sz="1800" dirty="0">
                <a:latin typeface="Times New Roman" panose="02020603050405020304" pitchFamily="18" charset="0"/>
                <a:cs typeface="Times New Roman" panose="02020603050405020304" pitchFamily="18" charset="0"/>
              </a:rPr>
              <a:t>Crop rotation is only useful when growing in soil, you do not need to rotate crops in a hydroponic system</a:t>
            </a:r>
          </a:p>
        </p:txBody>
      </p:sp>
    </p:spTree>
    <p:extLst>
      <p:ext uri="{BB962C8B-B14F-4D97-AF65-F5344CB8AC3E}">
        <p14:creationId xmlns:p14="http://schemas.microsoft.com/office/powerpoint/2010/main" val="3803437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EE2DC-0C3E-474A-95D6-F477F0A14A41}"/>
              </a:ext>
            </a:extLst>
          </p:cNvPr>
          <p:cNvSpPr>
            <a:spLocks noGrp="1"/>
          </p:cNvSpPr>
          <p:nvPr>
            <p:ph type="title"/>
          </p:nvPr>
        </p:nvSpPr>
        <p:spPr/>
        <p:txBody>
          <a:bodyPr>
            <a:normAutofit/>
          </a:bodyPr>
          <a:lstStyle/>
          <a:p>
            <a:r>
              <a:rPr lang="en-US" sz="2800" dirty="0">
                <a:latin typeface="Times New Roman" panose="02020603050405020304" pitchFamily="18" charset="0"/>
                <a:cs typeface="Times New Roman" panose="02020603050405020304" pitchFamily="18" charset="0"/>
              </a:rPr>
              <a:t>How To Use Crop Rotation Notes</a:t>
            </a:r>
          </a:p>
        </p:txBody>
      </p:sp>
      <p:sp>
        <p:nvSpPr>
          <p:cNvPr id="5" name="TextBox 4">
            <a:extLst>
              <a:ext uri="{FF2B5EF4-FFF2-40B4-BE49-F238E27FC236}">
                <a16:creationId xmlns:a16="http://schemas.microsoft.com/office/drawing/2014/main" id="{EE18A7F9-4C56-4F13-B555-C74A9336F3AB}"/>
              </a:ext>
            </a:extLst>
          </p:cNvPr>
          <p:cNvSpPr txBox="1"/>
          <p:nvPr/>
        </p:nvSpPr>
        <p:spPr>
          <a:xfrm>
            <a:off x="838200" y="1983651"/>
            <a:ext cx="10515600" cy="1477328"/>
          </a:xfrm>
          <a:prstGeom prst="rect">
            <a:avLst/>
          </a:prstGeom>
          <a:noFill/>
        </p:spPr>
        <p:txBody>
          <a:bodyPr wrap="square">
            <a:spAutoFit/>
          </a:bodyPr>
          <a:lstStyle/>
          <a:p>
            <a:r>
              <a:rPr lang="en-US" sz="1800" dirty="0">
                <a:latin typeface="Times New Roman" panose="02020603050405020304" pitchFamily="18" charset="0"/>
                <a:cs typeface="Times New Roman" panose="02020603050405020304" pitchFamily="18" charset="0"/>
              </a:rPr>
              <a:t>_______ putting the same type of plant in the same soil, season after season</a:t>
            </a:r>
          </a:p>
          <a:p>
            <a:endParaRPr lang="en-US" sz="1800" dirty="0">
              <a:latin typeface="Times New Roman" panose="02020603050405020304" pitchFamily="18" charset="0"/>
              <a:ea typeface="+mn-lt"/>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Crop rotation is most efficient when the crops are split by ___________and ___________  to pests and diseases</a:t>
            </a:r>
          </a:p>
          <a:p>
            <a:endParaRPr lang="en-US"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Crop rotation is only useful when growing in soil, you do not need to rotate crops in a hydroponic system</a:t>
            </a:r>
          </a:p>
        </p:txBody>
      </p:sp>
    </p:spTree>
    <p:extLst>
      <p:ext uri="{BB962C8B-B14F-4D97-AF65-F5344CB8AC3E}">
        <p14:creationId xmlns:p14="http://schemas.microsoft.com/office/powerpoint/2010/main" val="782340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82261-CEB8-4F1F-B861-8B8CBC12C703}"/>
              </a:ext>
            </a:extLst>
          </p:cNvPr>
          <p:cNvSpPr>
            <a:spLocks noGrp="1"/>
          </p:cNvSpPr>
          <p:nvPr>
            <p:ph type="title"/>
          </p:nvPr>
        </p:nvSpPr>
        <p:spPr/>
        <p:txBody>
          <a:bodyPr>
            <a:normAutofit/>
          </a:bodyPr>
          <a:lstStyle/>
          <a:p>
            <a:r>
              <a:rPr lang="en-US" sz="2800" dirty="0">
                <a:latin typeface="Times New Roman" panose="02020603050405020304" pitchFamily="18" charset="0"/>
                <a:cs typeface="Times New Roman" panose="02020603050405020304" pitchFamily="18" charset="0"/>
              </a:rPr>
              <a:t>How To Use Crop Rotation Quiz</a:t>
            </a:r>
            <a:endParaRPr lang="en-CA" sz="28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7BC455A-00BA-4DE2-8E6A-DCE504EBD4C9}"/>
              </a:ext>
            </a:extLst>
          </p:cNvPr>
          <p:cNvSpPr>
            <a:spLocks noGrp="1"/>
          </p:cNvSpPr>
          <p:nvPr>
            <p:ph idx="1"/>
          </p:nvPr>
        </p:nvSpPr>
        <p:spPr>
          <a:xfrm>
            <a:off x="613611" y="1690688"/>
            <a:ext cx="10515600" cy="4351338"/>
          </a:xfrm>
        </p:spPr>
        <p:txBody>
          <a:bodyPr>
            <a:normAutofit/>
          </a:bodyPr>
          <a:lstStyle/>
          <a:p>
            <a:pPr marL="342900" indent="-342900">
              <a:buFont typeface="+mj-lt"/>
              <a:buAutoNum type="arabicPeriod"/>
            </a:pPr>
            <a:r>
              <a:rPr lang="en-CA" sz="1800" dirty="0">
                <a:latin typeface="Times New Roman" panose="02020603050405020304" pitchFamily="18" charset="0"/>
                <a:cs typeface="Times New Roman" panose="02020603050405020304" pitchFamily="18" charset="0"/>
              </a:rPr>
              <a:t>We must rotate crops in a hydroponic system        (T/F)</a:t>
            </a:r>
          </a:p>
        </p:txBody>
      </p:sp>
    </p:spTree>
    <p:extLst>
      <p:ext uri="{BB962C8B-B14F-4D97-AF65-F5344CB8AC3E}">
        <p14:creationId xmlns:p14="http://schemas.microsoft.com/office/powerpoint/2010/main" val="2736364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08024-D8AC-453C-BF6C-2E084830096D}"/>
              </a:ext>
            </a:extLst>
          </p:cNvPr>
          <p:cNvSpPr>
            <a:spLocks noGrp="1"/>
          </p:cNvSpPr>
          <p:nvPr>
            <p:ph type="title"/>
          </p:nvPr>
        </p:nvSpPr>
        <p:spPr/>
        <p:txBody>
          <a:bodyPr>
            <a:normAutofit/>
          </a:bodyPr>
          <a:lstStyle/>
          <a:p>
            <a:r>
              <a:rPr lang="en-US" sz="2800" dirty="0">
                <a:latin typeface="Times New Roman" panose="02020603050405020304" pitchFamily="18" charset="0"/>
                <a:cs typeface="Times New Roman" panose="02020603050405020304" pitchFamily="18" charset="0"/>
              </a:rPr>
              <a:t>How To Make Compost At Home</a:t>
            </a:r>
            <a:endParaRPr lang="en-US" sz="2800" dirty="0">
              <a:latin typeface="Times New Roman" panose="02020603050405020304" pitchFamily="18" charset="0"/>
              <a:ea typeface="+mj-lt"/>
              <a:cs typeface="Times New Roman" panose="02020603050405020304" pitchFamily="18" charset="0"/>
            </a:endParaRPr>
          </a:p>
        </p:txBody>
      </p:sp>
      <p:pic>
        <p:nvPicPr>
          <p:cNvPr id="4" name="Picture 4">
            <a:hlinkClick r:id="" action="ppaction://media"/>
            <a:extLst>
              <a:ext uri="{FF2B5EF4-FFF2-40B4-BE49-F238E27FC236}">
                <a16:creationId xmlns:a16="http://schemas.microsoft.com/office/drawing/2014/main" id="{60F55C3D-C327-4E47-BE4D-E4DB312787B2}"/>
              </a:ext>
            </a:extLst>
          </p:cNvPr>
          <p:cNvPicPr>
            <a:picLocks noRot="1" noChangeAspect="1"/>
          </p:cNvPicPr>
          <p:nvPr>
            <a:videoFile r:link="rId1"/>
          </p:nvPr>
        </p:nvPicPr>
        <p:blipFill>
          <a:blip r:embed="rId3"/>
          <a:stretch>
            <a:fillRect/>
          </a:stretch>
        </p:blipFill>
        <p:spPr>
          <a:xfrm>
            <a:off x="1504462" y="1693741"/>
            <a:ext cx="9104923" cy="5131288"/>
          </a:xfrm>
          <a:prstGeom prst="rect">
            <a:avLst/>
          </a:prstGeom>
        </p:spPr>
      </p:pic>
    </p:spTree>
    <p:extLst>
      <p:ext uri="{BB962C8B-B14F-4D97-AF65-F5344CB8AC3E}">
        <p14:creationId xmlns:p14="http://schemas.microsoft.com/office/powerpoint/2010/main" val="1595911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8A086-2210-44A5-9EB7-322AA11CC881}"/>
              </a:ext>
            </a:extLst>
          </p:cNvPr>
          <p:cNvSpPr>
            <a:spLocks noGrp="1"/>
          </p:cNvSpPr>
          <p:nvPr>
            <p:ph type="title"/>
          </p:nvPr>
        </p:nvSpPr>
        <p:spPr/>
        <p:txBody>
          <a:bodyPr>
            <a:normAutofit/>
          </a:bodyPr>
          <a:lstStyle/>
          <a:p>
            <a:r>
              <a:rPr lang="en-US" sz="2800" dirty="0">
                <a:latin typeface="Times New Roman" panose="02020603050405020304" pitchFamily="18" charset="0"/>
                <a:cs typeface="Times New Roman" panose="02020603050405020304" pitchFamily="18" charset="0"/>
              </a:rPr>
              <a:t>How To Make Compost At Home: Key Notes</a:t>
            </a:r>
          </a:p>
        </p:txBody>
      </p:sp>
      <p:sp>
        <p:nvSpPr>
          <p:cNvPr id="3" name="Content Placeholder 2">
            <a:extLst>
              <a:ext uri="{FF2B5EF4-FFF2-40B4-BE49-F238E27FC236}">
                <a16:creationId xmlns:a16="http://schemas.microsoft.com/office/drawing/2014/main" id="{97685F23-29D6-4AB7-99AD-1F9B5DA4567F}"/>
              </a:ext>
            </a:extLst>
          </p:cNvPr>
          <p:cNvSpPr>
            <a:spLocks noGrp="1"/>
          </p:cNvSpPr>
          <p:nvPr>
            <p:ph idx="1"/>
          </p:nvPr>
        </p:nvSpPr>
        <p:spPr/>
        <p:txBody>
          <a:bodyPr vert="horz" lIns="91440" tIns="45720" rIns="91440" bIns="45720" rtlCol="0" anchor="t">
            <a:normAutofit lnSpcReduction="10000"/>
          </a:bodyPr>
          <a:lstStyle/>
          <a:p>
            <a:r>
              <a:rPr lang="en-US" sz="1800" dirty="0">
                <a:latin typeface="Times New Roman" panose="02020603050405020304" pitchFamily="18" charset="0"/>
                <a:cs typeface="Times New Roman" panose="02020603050405020304" pitchFamily="18" charset="0"/>
              </a:rPr>
              <a:t>Container for composting must have holes to allow air in</a:t>
            </a:r>
          </a:p>
          <a:p>
            <a:r>
              <a:rPr lang="en-US" sz="1800" dirty="0">
                <a:latin typeface="Times New Roman" panose="02020603050405020304" pitchFamily="18" charset="0"/>
                <a:ea typeface="+mn-lt"/>
                <a:cs typeface="Times New Roman" panose="02020603050405020304" pitchFamily="18" charset="0"/>
              </a:rPr>
              <a:t>Egg shells provides calcium carbonate</a:t>
            </a:r>
          </a:p>
          <a:p>
            <a:r>
              <a:rPr lang="en-US" sz="1800" dirty="0">
                <a:latin typeface="Times New Roman" panose="02020603050405020304" pitchFamily="18" charset="0"/>
                <a:ea typeface="+mn-lt"/>
                <a:cs typeface="Times New Roman" panose="02020603050405020304" pitchFamily="18" charset="0"/>
              </a:rPr>
              <a:t>Banana peel adds potassium and small amounts of nitrogen, phosphorus and magnesium</a:t>
            </a:r>
          </a:p>
          <a:p>
            <a:r>
              <a:rPr lang="en-US" sz="1800" dirty="0">
                <a:latin typeface="Times New Roman" panose="02020603050405020304" pitchFamily="18" charset="0"/>
                <a:ea typeface="+mn-lt"/>
                <a:cs typeface="Times New Roman" panose="02020603050405020304" pitchFamily="18" charset="0"/>
              </a:rPr>
              <a:t>Kitchen waste adds nitrogen</a:t>
            </a:r>
          </a:p>
          <a:p>
            <a:r>
              <a:rPr lang="en-US" sz="1800" dirty="0">
                <a:latin typeface="Times New Roman" panose="02020603050405020304" pitchFamily="18" charset="0"/>
                <a:ea typeface="+mn-lt"/>
                <a:cs typeface="Times New Roman" panose="02020603050405020304" pitchFamily="18" charset="0"/>
              </a:rPr>
              <a:t>To help the compost break down faster, cut compost items to smaller pieces</a:t>
            </a:r>
          </a:p>
          <a:p>
            <a:r>
              <a:rPr lang="en-US" sz="1800" dirty="0">
                <a:latin typeface="Times New Roman" panose="02020603050405020304" pitchFamily="18" charset="0"/>
                <a:ea typeface="+mn-lt"/>
                <a:cs typeface="Times New Roman" panose="02020603050405020304" pitchFamily="18" charset="0"/>
              </a:rPr>
              <a:t>Can also add:</a:t>
            </a:r>
          </a:p>
          <a:p>
            <a:pPr lvl="1"/>
            <a:r>
              <a:rPr lang="en-US" sz="1800" dirty="0">
                <a:latin typeface="Times New Roman" panose="02020603050405020304" pitchFamily="18" charset="0"/>
                <a:ea typeface="+mn-lt"/>
                <a:cs typeface="Times New Roman" panose="02020603050405020304" pitchFamily="18" charset="0"/>
              </a:rPr>
              <a:t>Wood chips</a:t>
            </a:r>
          </a:p>
          <a:p>
            <a:pPr lvl="1"/>
            <a:r>
              <a:rPr lang="en-US" sz="1800" dirty="0">
                <a:latin typeface="Times New Roman" panose="02020603050405020304" pitchFamily="18" charset="0"/>
                <a:ea typeface="+mn-lt"/>
                <a:cs typeface="Times New Roman" panose="02020603050405020304" pitchFamily="18" charset="0"/>
              </a:rPr>
              <a:t>Paper</a:t>
            </a:r>
          </a:p>
          <a:p>
            <a:pPr lvl="1"/>
            <a:r>
              <a:rPr lang="en-US" sz="1800" dirty="0">
                <a:latin typeface="Times New Roman" panose="02020603050405020304" pitchFamily="18" charset="0"/>
                <a:ea typeface="+mn-lt"/>
                <a:cs typeface="Times New Roman" panose="02020603050405020304" pitchFamily="18" charset="0"/>
              </a:rPr>
              <a:t>Coffee grounds</a:t>
            </a:r>
          </a:p>
          <a:p>
            <a:r>
              <a:rPr lang="en-US" sz="1800" dirty="0">
                <a:latin typeface="Times New Roman" panose="02020603050405020304" pitchFamily="18" charset="0"/>
                <a:cs typeface="Times New Roman" panose="02020603050405020304" pitchFamily="18" charset="0"/>
              </a:rPr>
              <a:t>Green materials are high in nitrogen</a:t>
            </a:r>
          </a:p>
          <a:p>
            <a:r>
              <a:rPr lang="en-US" sz="1800" dirty="0">
                <a:latin typeface="Times New Roman" panose="02020603050405020304" pitchFamily="18" charset="0"/>
                <a:cs typeface="Times New Roman" panose="02020603050405020304" pitchFamily="18" charset="0"/>
              </a:rPr>
              <a:t>Runoff water is optionally reusable </a:t>
            </a:r>
          </a:p>
          <a:p>
            <a:r>
              <a:rPr lang="en-US" sz="1800" dirty="0">
                <a:latin typeface="Times New Roman" panose="02020603050405020304" pitchFamily="18" charset="0"/>
                <a:cs typeface="Times New Roman" panose="02020603050405020304" pitchFamily="18" charset="0"/>
              </a:rPr>
              <a:t>Mix compost regularly to decompose faster</a:t>
            </a:r>
          </a:p>
          <a:p>
            <a:r>
              <a:rPr lang="en-US" sz="1800" dirty="0">
                <a:latin typeface="Times New Roman" panose="02020603050405020304" pitchFamily="18" charset="0"/>
                <a:cs typeface="Times New Roman" panose="02020603050405020304" pitchFamily="18" charset="0"/>
              </a:rPr>
              <a:t>Compost can be stored in a plastic bag </a:t>
            </a:r>
            <a:endParaRPr lang="en-US" sz="1800" dirty="0">
              <a:latin typeface="Times New Roman" panose="02020603050405020304" pitchFamily="18" charset="0"/>
              <a:ea typeface="+mn-lt"/>
              <a:cs typeface="Times New Roman" panose="02020603050405020304" pitchFamily="18" charset="0"/>
            </a:endParaRPr>
          </a:p>
        </p:txBody>
      </p:sp>
    </p:spTree>
    <p:extLst>
      <p:ext uri="{BB962C8B-B14F-4D97-AF65-F5344CB8AC3E}">
        <p14:creationId xmlns:p14="http://schemas.microsoft.com/office/powerpoint/2010/main" val="508762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8A086-2210-44A5-9EB7-322AA11CC881}"/>
              </a:ext>
            </a:extLst>
          </p:cNvPr>
          <p:cNvSpPr>
            <a:spLocks noGrp="1"/>
          </p:cNvSpPr>
          <p:nvPr>
            <p:ph type="title"/>
          </p:nvPr>
        </p:nvSpPr>
        <p:spPr/>
        <p:txBody>
          <a:bodyPr>
            <a:normAutofit/>
          </a:bodyPr>
          <a:lstStyle/>
          <a:p>
            <a:r>
              <a:rPr lang="en-US" sz="2800" dirty="0">
                <a:latin typeface="Times New Roman" panose="02020603050405020304" pitchFamily="18" charset="0"/>
                <a:cs typeface="Times New Roman" panose="02020603050405020304" pitchFamily="18" charset="0"/>
              </a:rPr>
              <a:t>How To Make Compost At Home: Key Notes</a:t>
            </a:r>
          </a:p>
        </p:txBody>
      </p:sp>
      <p:sp>
        <p:nvSpPr>
          <p:cNvPr id="3" name="Content Placeholder 2">
            <a:extLst>
              <a:ext uri="{FF2B5EF4-FFF2-40B4-BE49-F238E27FC236}">
                <a16:creationId xmlns:a16="http://schemas.microsoft.com/office/drawing/2014/main" id="{97685F23-29D6-4AB7-99AD-1F9B5DA4567F}"/>
              </a:ext>
            </a:extLst>
          </p:cNvPr>
          <p:cNvSpPr>
            <a:spLocks noGrp="1"/>
          </p:cNvSpPr>
          <p:nvPr>
            <p:ph idx="1"/>
          </p:nvPr>
        </p:nvSpPr>
        <p:spPr/>
        <p:txBody>
          <a:bodyPr vert="horz" lIns="91440" tIns="45720" rIns="91440" bIns="45720" rtlCol="0" anchor="t">
            <a:normAutofit/>
          </a:bodyPr>
          <a:lstStyle/>
          <a:p>
            <a:r>
              <a:rPr lang="en-US" sz="1800" dirty="0">
                <a:latin typeface="Times New Roman" panose="02020603050405020304" pitchFamily="18" charset="0"/>
                <a:cs typeface="Times New Roman" panose="02020603050405020304" pitchFamily="18" charset="0"/>
              </a:rPr>
              <a:t>Container for composting must have holes to ______</a:t>
            </a:r>
          </a:p>
          <a:p>
            <a:r>
              <a:rPr lang="en-US" sz="1800" dirty="0">
                <a:latin typeface="Times New Roman" panose="02020603050405020304" pitchFamily="18" charset="0"/>
                <a:ea typeface="+mn-lt"/>
                <a:cs typeface="Times New Roman" panose="02020603050405020304" pitchFamily="18" charset="0"/>
              </a:rPr>
              <a:t>Egg shells provides ______</a:t>
            </a:r>
          </a:p>
          <a:p>
            <a:r>
              <a:rPr lang="en-US" sz="1800" dirty="0">
                <a:latin typeface="Times New Roman" panose="02020603050405020304" pitchFamily="18" charset="0"/>
                <a:ea typeface="+mn-lt"/>
                <a:cs typeface="Times New Roman" panose="02020603050405020304" pitchFamily="18" charset="0"/>
              </a:rPr>
              <a:t>Banana peel adds </a:t>
            </a:r>
            <a:r>
              <a:rPr lang="en-US" sz="1800" dirty="0">
                <a:latin typeface="Times New Roman" panose="02020603050405020304" pitchFamily="18" charset="0"/>
                <a:cs typeface="Times New Roman" panose="02020603050405020304" pitchFamily="18" charset="0"/>
              </a:rPr>
              <a:t>______</a:t>
            </a:r>
            <a:r>
              <a:rPr lang="en-US" sz="1800" dirty="0">
                <a:latin typeface="Times New Roman" panose="02020603050405020304" pitchFamily="18" charset="0"/>
                <a:ea typeface="+mn-lt"/>
                <a:cs typeface="Times New Roman" panose="02020603050405020304" pitchFamily="18" charset="0"/>
              </a:rPr>
              <a:t> and small amounts of </a:t>
            </a:r>
            <a:r>
              <a:rPr lang="en-US" sz="1800" dirty="0">
                <a:latin typeface="Times New Roman" panose="02020603050405020304" pitchFamily="18" charset="0"/>
                <a:cs typeface="Times New Roman" panose="02020603050405020304" pitchFamily="18" charset="0"/>
              </a:rPr>
              <a:t>______</a:t>
            </a:r>
            <a:r>
              <a:rPr lang="en-US" sz="1800" dirty="0">
                <a:latin typeface="Times New Roman" panose="02020603050405020304" pitchFamily="18" charset="0"/>
                <a:ea typeface="+mn-lt"/>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______</a:t>
            </a:r>
            <a:r>
              <a:rPr lang="en-US" sz="1800" dirty="0">
                <a:latin typeface="Times New Roman" panose="02020603050405020304" pitchFamily="18" charset="0"/>
                <a:ea typeface="+mn-lt"/>
                <a:cs typeface="Times New Roman" panose="02020603050405020304" pitchFamily="18" charset="0"/>
              </a:rPr>
              <a:t> and </a:t>
            </a:r>
            <a:r>
              <a:rPr lang="en-US" sz="1800" dirty="0">
                <a:latin typeface="Times New Roman" panose="02020603050405020304" pitchFamily="18" charset="0"/>
                <a:cs typeface="Times New Roman" panose="02020603050405020304" pitchFamily="18" charset="0"/>
              </a:rPr>
              <a:t>______</a:t>
            </a:r>
            <a:endParaRPr lang="en-US" sz="1800" dirty="0">
              <a:latin typeface="Times New Roman" panose="02020603050405020304" pitchFamily="18" charset="0"/>
              <a:ea typeface="+mn-lt"/>
              <a:cs typeface="Times New Roman" panose="02020603050405020304" pitchFamily="18" charset="0"/>
            </a:endParaRPr>
          </a:p>
          <a:p>
            <a:r>
              <a:rPr lang="en-US" sz="1800" dirty="0">
                <a:latin typeface="Times New Roman" panose="02020603050405020304" pitchFamily="18" charset="0"/>
                <a:ea typeface="+mn-lt"/>
                <a:cs typeface="Times New Roman" panose="02020603050405020304" pitchFamily="18" charset="0"/>
              </a:rPr>
              <a:t>Kitchen waste adds </a:t>
            </a:r>
            <a:r>
              <a:rPr lang="en-US" sz="1800" dirty="0">
                <a:latin typeface="Times New Roman" panose="02020603050405020304" pitchFamily="18" charset="0"/>
                <a:cs typeface="Times New Roman" panose="02020603050405020304" pitchFamily="18" charset="0"/>
              </a:rPr>
              <a:t>______</a:t>
            </a:r>
            <a:endParaRPr lang="en-US" sz="1800" dirty="0">
              <a:latin typeface="Times New Roman" panose="02020603050405020304" pitchFamily="18" charset="0"/>
              <a:ea typeface="+mn-lt"/>
              <a:cs typeface="Times New Roman" panose="02020603050405020304" pitchFamily="18" charset="0"/>
            </a:endParaRPr>
          </a:p>
          <a:p>
            <a:r>
              <a:rPr lang="en-US" sz="1800" dirty="0">
                <a:latin typeface="Times New Roman" panose="02020603050405020304" pitchFamily="18" charset="0"/>
                <a:ea typeface="+mn-lt"/>
                <a:cs typeface="Times New Roman" panose="02020603050405020304" pitchFamily="18" charset="0"/>
              </a:rPr>
              <a:t>To help the compost break down </a:t>
            </a:r>
            <a:r>
              <a:rPr lang="en-US" sz="1800" dirty="0">
                <a:latin typeface="Times New Roman" panose="02020603050405020304" pitchFamily="18" charset="0"/>
                <a:cs typeface="Times New Roman" panose="02020603050405020304" pitchFamily="18" charset="0"/>
              </a:rPr>
              <a:t>______</a:t>
            </a:r>
            <a:r>
              <a:rPr lang="en-US" sz="1800" dirty="0">
                <a:latin typeface="Times New Roman" panose="02020603050405020304" pitchFamily="18" charset="0"/>
                <a:ea typeface="+mn-lt"/>
                <a:cs typeface="Times New Roman" panose="02020603050405020304" pitchFamily="18" charset="0"/>
              </a:rPr>
              <a:t>, cut compost items to smaller pieces</a:t>
            </a:r>
          </a:p>
          <a:p>
            <a:r>
              <a:rPr lang="en-US" sz="1800" dirty="0">
                <a:latin typeface="Times New Roman" panose="02020603050405020304" pitchFamily="18" charset="0"/>
                <a:ea typeface="+mn-lt"/>
                <a:cs typeface="Times New Roman" panose="02020603050405020304" pitchFamily="18" charset="0"/>
              </a:rPr>
              <a:t>Can also add:</a:t>
            </a:r>
          </a:p>
          <a:p>
            <a:pPr lvl="1"/>
            <a:r>
              <a:rPr lang="en-US" sz="1800" dirty="0">
                <a:latin typeface="Times New Roman" panose="02020603050405020304" pitchFamily="18" charset="0"/>
                <a:ea typeface="+mn-lt"/>
                <a:cs typeface="Times New Roman" panose="02020603050405020304" pitchFamily="18" charset="0"/>
              </a:rPr>
              <a:t>Wood chips</a:t>
            </a:r>
          </a:p>
          <a:p>
            <a:pPr lvl="1"/>
            <a:r>
              <a:rPr lang="en-US" sz="1800" dirty="0">
                <a:latin typeface="Times New Roman" panose="02020603050405020304" pitchFamily="18" charset="0"/>
                <a:ea typeface="+mn-lt"/>
                <a:cs typeface="Times New Roman" panose="02020603050405020304" pitchFamily="18" charset="0"/>
              </a:rPr>
              <a:t>Paper</a:t>
            </a:r>
          </a:p>
          <a:p>
            <a:pPr lvl="1"/>
            <a:r>
              <a:rPr lang="en-US" sz="1800" dirty="0">
                <a:latin typeface="Times New Roman" panose="02020603050405020304" pitchFamily="18" charset="0"/>
                <a:ea typeface="+mn-lt"/>
                <a:cs typeface="Times New Roman" panose="02020603050405020304" pitchFamily="18" charset="0"/>
              </a:rPr>
              <a:t>Coffee grounds</a:t>
            </a:r>
          </a:p>
          <a:p>
            <a:r>
              <a:rPr lang="en-US" sz="1800" dirty="0">
                <a:latin typeface="Times New Roman" panose="02020603050405020304" pitchFamily="18" charset="0"/>
                <a:cs typeface="Times New Roman" panose="02020603050405020304" pitchFamily="18" charset="0"/>
              </a:rPr>
              <a:t>Runoff water is optionally reusable </a:t>
            </a:r>
          </a:p>
          <a:p>
            <a:r>
              <a:rPr lang="en-US" sz="1800" dirty="0">
                <a:latin typeface="Times New Roman" panose="02020603050405020304" pitchFamily="18" charset="0"/>
                <a:cs typeface="Times New Roman" panose="02020603050405020304" pitchFamily="18" charset="0"/>
              </a:rPr>
              <a:t>______ _______ regularly to decompose faster</a:t>
            </a:r>
          </a:p>
          <a:p>
            <a:r>
              <a:rPr lang="en-US" sz="1800" dirty="0">
                <a:latin typeface="Times New Roman" panose="02020603050405020304" pitchFamily="18" charset="0"/>
                <a:cs typeface="Times New Roman" panose="02020603050405020304" pitchFamily="18" charset="0"/>
              </a:rPr>
              <a:t>Compost can be stored in a plastic bag </a:t>
            </a:r>
            <a:endParaRPr lang="en-US" sz="1800" dirty="0">
              <a:latin typeface="Times New Roman" panose="02020603050405020304" pitchFamily="18" charset="0"/>
              <a:ea typeface="+mn-lt"/>
              <a:cs typeface="Times New Roman" panose="02020603050405020304" pitchFamily="18" charset="0"/>
            </a:endParaRPr>
          </a:p>
        </p:txBody>
      </p:sp>
    </p:spTree>
    <p:extLst>
      <p:ext uri="{BB962C8B-B14F-4D97-AF65-F5344CB8AC3E}">
        <p14:creationId xmlns:p14="http://schemas.microsoft.com/office/powerpoint/2010/main" val="3495715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B2D74-FCC1-46B7-A519-94D48B942FED}"/>
              </a:ext>
            </a:extLst>
          </p:cNvPr>
          <p:cNvSpPr>
            <a:spLocks noGrp="1"/>
          </p:cNvSpPr>
          <p:nvPr>
            <p:ph type="title"/>
          </p:nvPr>
        </p:nvSpPr>
        <p:spPr/>
        <p:txBody>
          <a:bodyPr>
            <a:normAutofit/>
          </a:bodyPr>
          <a:lstStyle/>
          <a:p>
            <a:r>
              <a:rPr lang="en-US" sz="2800" dirty="0">
                <a:latin typeface="Times New Roman" panose="02020603050405020304" pitchFamily="18" charset="0"/>
                <a:cs typeface="Times New Roman" panose="02020603050405020304" pitchFamily="18" charset="0"/>
              </a:rPr>
              <a:t>How To Make Compost At Home: Quiz</a:t>
            </a:r>
          </a:p>
        </p:txBody>
      </p:sp>
      <p:sp>
        <p:nvSpPr>
          <p:cNvPr id="3" name="Content Placeholder 2">
            <a:extLst>
              <a:ext uri="{FF2B5EF4-FFF2-40B4-BE49-F238E27FC236}">
                <a16:creationId xmlns:a16="http://schemas.microsoft.com/office/drawing/2014/main" id="{CDAAF2EC-3064-4E88-AEFC-49A8B887D68B}"/>
              </a:ext>
            </a:extLst>
          </p:cNvPr>
          <p:cNvSpPr>
            <a:spLocks noGrp="1"/>
          </p:cNvSpPr>
          <p:nvPr>
            <p:ph idx="1"/>
          </p:nvPr>
        </p:nvSpPr>
        <p:spPr/>
        <p:txBody>
          <a:bodyPr>
            <a:normAutofit/>
          </a:bodyPr>
          <a:lstStyle/>
          <a:p>
            <a:pPr marL="342900" indent="-342900">
              <a:buFont typeface="+mj-lt"/>
              <a:buAutoNum type="arabicPeriod"/>
            </a:pPr>
            <a:r>
              <a:rPr lang="en-US" sz="1800" dirty="0">
                <a:latin typeface="Times New Roman" panose="02020603050405020304" pitchFamily="18" charset="0"/>
                <a:cs typeface="Times New Roman" panose="02020603050405020304" pitchFamily="18" charset="0"/>
              </a:rPr>
              <a:t>What items below can be use for compost           (Matching with pictures)</a:t>
            </a:r>
          </a:p>
        </p:txBody>
      </p:sp>
      <p:pic>
        <p:nvPicPr>
          <p:cNvPr id="4" name="Picture 3" descr="Graphical user interface&#10;&#10;Description automatically generated">
            <a:extLst>
              <a:ext uri="{FF2B5EF4-FFF2-40B4-BE49-F238E27FC236}">
                <a16:creationId xmlns:a16="http://schemas.microsoft.com/office/drawing/2014/main" id="{696F4F4C-D345-4882-AA57-F1B4DB2A9F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224" y="3081630"/>
            <a:ext cx="6191589" cy="2755900"/>
          </a:xfrm>
          <a:prstGeom prst="rect">
            <a:avLst/>
          </a:prstGeom>
        </p:spPr>
      </p:pic>
      <p:pic>
        <p:nvPicPr>
          <p:cNvPr id="5" name="Picture 4" descr="Application&#10;&#10;Description automatically generated">
            <a:extLst>
              <a:ext uri="{FF2B5EF4-FFF2-40B4-BE49-F238E27FC236}">
                <a16:creationId xmlns:a16="http://schemas.microsoft.com/office/drawing/2014/main" id="{F70AC08D-17A1-4D2A-AE68-CD8CB760B7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0418" y="2257278"/>
            <a:ext cx="5631358" cy="4351339"/>
          </a:xfrm>
          <a:prstGeom prst="rect">
            <a:avLst/>
          </a:prstGeom>
        </p:spPr>
      </p:pic>
    </p:spTree>
    <p:extLst>
      <p:ext uri="{BB962C8B-B14F-4D97-AF65-F5344CB8AC3E}">
        <p14:creationId xmlns:p14="http://schemas.microsoft.com/office/powerpoint/2010/main" val="645274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A6936A-A2D3-4298-97EA-608734175817}"/>
              </a:ext>
            </a:extLst>
          </p:cNvPr>
          <p:cNvSpPr txBox="1"/>
          <p:nvPr/>
        </p:nvSpPr>
        <p:spPr>
          <a:xfrm>
            <a:off x="375083" y="911258"/>
            <a:ext cx="6416334" cy="548099"/>
          </a:xfrm>
          <a:prstGeom prst="rect">
            <a:avLst/>
          </a:prstGeom>
          <a:noFill/>
        </p:spPr>
        <p:txBody>
          <a:bodyPr wrap="square" rtlCol="0">
            <a:spAutoFit/>
          </a:bodyPr>
          <a:lstStyle/>
          <a:p>
            <a:pPr>
              <a:lnSpc>
                <a:spcPct val="115000"/>
              </a:lnSpc>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Learn the Basics of Fertilizer</a:t>
            </a:r>
            <a:endParaRPr lang="en-CA"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Online Media 1" title="Learn the Basics of Fertilizer">
            <a:hlinkClick r:id="" action="ppaction://media"/>
            <a:extLst>
              <a:ext uri="{FF2B5EF4-FFF2-40B4-BE49-F238E27FC236}">
                <a16:creationId xmlns:a16="http://schemas.microsoft.com/office/drawing/2014/main" id="{4B74D3FD-55C3-4A99-9477-66FEE6564850}"/>
              </a:ext>
            </a:extLst>
          </p:cNvPr>
          <p:cNvPicPr>
            <a:picLocks noRot="1" noChangeAspect="1"/>
          </p:cNvPicPr>
          <p:nvPr>
            <a:videoFile r:link="rId1"/>
          </p:nvPr>
        </p:nvPicPr>
        <p:blipFill>
          <a:blip r:embed="rId3"/>
          <a:stretch>
            <a:fillRect/>
          </a:stretch>
        </p:blipFill>
        <p:spPr>
          <a:xfrm>
            <a:off x="2650971" y="1717151"/>
            <a:ext cx="7486002" cy="4229591"/>
          </a:xfrm>
          <a:prstGeom prst="rect">
            <a:avLst/>
          </a:prstGeom>
        </p:spPr>
      </p:pic>
    </p:spTree>
    <p:extLst>
      <p:ext uri="{BB962C8B-B14F-4D97-AF65-F5344CB8AC3E}">
        <p14:creationId xmlns:p14="http://schemas.microsoft.com/office/powerpoint/2010/main" val="337346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92290-4ACD-4501-A3ED-8D095E4FB035}"/>
              </a:ext>
            </a:extLst>
          </p:cNvPr>
          <p:cNvSpPr>
            <a:spLocks noGrp="1"/>
          </p:cNvSpPr>
          <p:nvPr>
            <p:ph type="title"/>
          </p:nvPr>
        </p:nvSpPr>
        <p:spPr>
          <a:xfrm>
            <a:off x="768219" y="178513"/>
            <a:ext cx="11047959" cy="1325563"/>
          </a:xfrm>
        </p:spPr>
        <p:txBody>
          <a:bodyPr>
            <a:normAutofit/>
          </a:bodyPr>
          <a:lstStyle/>
          <a:p>
            <a:r>
              <a:rPr lang="en-US" sz="2800" dirty="0">
                <a:latin typeface="Times New Roman" panose="02020603050405020304" pitchFamily="18" charset="0"/>
                <a:cs typeface="Times New Roman" panose="02020603050405020304" pitchFamily="18" charset="0"/>
              </a:rPr>
              <a:t>Composting - Garden Organic's Video Guide: How To Make Compost</a:t>
            </a:r>
          </a:p>
        </p:txBody>
      </p:sp>
      <p:pic>
        <p:nvPicPr>
          <p:cNvPr id="4" name="Picture 4">
            <a:hlinkClick r:id="" action="ppaction://media"/>
            <a:extLst>
              <a:ext uri="{FF2B5EF4-FFF2-40B4-BE49-F238E27FC236}">
                <a16:creationId xmlns:a16="http://schemas.microsoft.com/office/drawing/2014/main" id="{B9D03655-4CB0-4A18-AB2B-50CAE3256C04}"/>
              </a:ext>
            </a:extLst>
          </p:cNvPr>
          <p:cNvPicPr>
            <a:picLocks noRot="1" noChangeAspect="1"/>
          </p:cNvPicPr>
          <p:nvPr>
            <a:videoFile r:link="rId1"/>
          </p:nvPr>
        </p:nvPicPr>
        <p:blipFill>
          <a:blip r:embed="rId3"/>
          <a:stretch>
            <a:fillRect/>
          </a:stretch>
        </p:blipFill>
        <p:spPr>
          <a:xfrm>
            <a:off x="1770873" y="1504076"/>
            <a:ext cx="8650254" cy="4875892"/>
          </a:xfrm>
          <a:prstGeom prst="rect">
            <a:avLst/>
          </a:prstGeom>
        </p:spPr>
      </p:pic>
    </p:spTree>
    <p:extLst>
      <p:ext uri="{BB962C8B-B14F-4D97-AF65-F5344CB8AC3E}">
        <p14:creationId xmlns:p14="http://schemas.microsoft.com/office/powerpoint/2010/main" val="32170412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39884-BE97-4D32-9F18-5D7301A7BCEB}"/>
              </a:ext>
            </a:extLst>
          </p:cNvPr>
          <p:cNvSpPr>
            <a:spLocks noGrp="1"/>
          </p:cNvSpPr>
          <p:nvPr>
            <p:ph type="title"/>
          </p:nvPr>
        </p:nvSpPr>
        <p:spPr/>
        <p:txBody>
          <a:bodyPr>
            <a:normAutofit/>
          </a:bodyPr>
          <a:lstStyle/>
          <a:p>
            <a:r>
              <a:rPr lang="en-GB" sz="2800" dirty="0">
                <a:latin typeface="Times New Roman" panose="02020603050405020304" pitchFamily="18" charset="0"/>
                <a:cs typeface="Times New Roman" panose="02020603050405020304" pitchFamily="18" charset="0"/>
              </a:rPr>
              <a:t>Compost Part 2 of 2 (Combine these 2 videos)</a:t>
            </a:r>
          </a:p>
        </p:txBody>
      </p:sp>
      <p:pic>
        <p:nvPicPr>
          <p:cNvPr id="4" name="Picture 4">
            <a:hlinkClick r:id="" action="ppaction://media"/>
            <a:extLst>
              <a:ext uri="{FF2B5EF4-FFF2-40B4-BE49-F238E27FC236}">
                <a16:creationId xmlns:a16="http://schemas.microsoft.com/office/drawing/2014/main" id="{833AA31F-B3A8-47C3-ABE1-DA9532D9087E}"/>
              </a:ext>
            </a:extLst>
          </p:cNvPr>
          <p:cNvPicPr>
            <a:picLocks noRot="1" noChangeAspect="1"/>
          </p:cNvPicPr>
          <p:nvPr>
            <a:videoFile r:link="rId1"/>
          </p:nvPr>
        </p:nvPicPr>
        <p:blipFill>
          <a:blip r:embed="rId3"/>
          <a:stretch>
            <a:fillRect/>
          </a:stretch>
        </p:blipFill>
        <p:spPr>
          <a:xfrm>
            <a:off x="1937180" y="1690688"/>
            <a:ext cx="8000999" cy="4503964"/>
          </a:xfrm>
          <a:prstGeom prst="rect">
            <a:avLst/>
          </a:prstGeom>
        </p:spPr>
      </p:pic>
    </p:spTree>
    <p:extLst>
      <p:ext uri="{BB962C8B-B14F-4D97-AF65-F5344CB8AC3E}">
        <p14:creationId xmlns:p14="http://schemas.microsoft.com/office/powerpoint/2010/main" val="30372250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7599F-FD16-4AA3-904F-1049908F63DC}"/>
              </a:ext>
            </a:extLst>
          </p:cNvPr>
          <p:cNvSpPr>
            <a:spLocks noGrp="1"/>
          </p:cNvSpPr>
          <p:nvPr>
            <p:ph type="title"/>
          </p:nvPr>
        </p:nvSpPr>
        <p:spPr>
          <a:xfrm>
            <a:off x="390617" y="365125"/>
            <a:ext cx="11801383" cy="1325563"/>
          </a:xfrm>
        </p:spPr>
        <p:txBody>
          <a:bodyPr>
            <a:normAutofit/>
          </a:bodyPr>
          <a:lstStyle/>
          <a:p>
            <a:r>
              <a:rPr lang="en-US" sz="2800" dirty="0">
                <a:latin typeface="Times New Roman" panose="02020603050405020304" pitchFamily="18" charset="0"/>
                <a:cs typeface="Times New Roman" panose="02020603050405020304" pitchFamily="18" charset="0"/>
              </a:rPr>
              <a:t>Composting - Garden Organic's Video Guide: How To Make Compost: Key Notes</a:t>
            </a:r>
          </a:p>
        </p:txBody>
      </p:sp>
      <p:sp>
        <p:nvSpPr>
          <p:cNvPr id="3" name="Content Placeholder 2">
            <a:extLst>
              <a:ext uri="{FF2B5EF4-FFF2-40B4-BE49-F238E27FC236}">
                <a16:creationId xmlns:a16="http://schemas.microsoft.com/office/drawing/2014/main" id="{E2353DAF-AE19-4729-B773-AC8C91B1E614}"/>
              </a:ext>
            </a:extLst>
          </p:cNvPr>
          <p:cNvSpPr>
            <a:spLocks noGrp="1"/>
          </p:cNvSpPr>
          <p:nvPr>
            <p:ph idx="1"/>
          </p:nvPr>
        </p:nvSpPr>
        <p:spPr/>
        <p:txBody>
          <a:bodyPr vert="horz" lIns="91440" tIns="45720" rIns="91440" bIns="45720" rtlCol="0" anchor="t">
            <a:normAutofit/>
          </a:bodyPr>
          <a:lstStyle/>
          <a:p>
            <a:r>
              <a:rPr lang="en-US" sz="1800" dirty="0">
                <a:latin typeface="Times New Roman" panose="02020603050405020304" pitchFamily="18" charset="0"/>
                <a:ea typeface="+mn-lt"/>
                <a:cs typeface="Times New Roman" panose="02020603050405020304" pitchFamily="18" charset="0"/>
              </a:rPr>
              <a:t>Place the compost bin on open soil</a:t>
            </a:r>
          </a:p>
          <a:p>
            <a:r>
              <a:rPr lang="en-US" sz="1800" dirty="0">
                <a:latin typeface="Times New Roman" panose="02020603050405020304" pitchFamily="18" charset="0"/>
                <a:ea typeface="+mn-lt"/>
                <a:cs typeface="Times New Roman" panose="02020603050405020304" pitchFamily="18" charset="0"/>
              </a:rPr>
              <a:t>Place bin on level ground</a:t>
            </a:r>
          </a:p>
          <a:p>
            <a:r>
              <a:rPr lang="en-US" sz="1800" dirty="0">
                <a:latin typeface="Times New Roman" panose="02020603050405020304" pitchFamily="18" charset="0"/>
                <a:ea typeface="+mn-lt"/>
                <a:cs typeface="Times New Roman" panose="02020603050405020304" pitchFamily="18" charset="0"/>
              </a:rPr>
              <a:t>Plastic can not be composted </a:t>
            </a:r>
            <a:endParaRPr lang="en-US"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ea typeface="+mn-lt"/>
                <a:cs typeface="Times New Roman" panose="02020603050405020304" pitchFamily="18" charset="0"/>
              </a:rPr>
              <a:t>Do not put any meat scraps and cooked food in the compost bin </a:t>
            </a:r>
            <a:endParaRPr lang="en-US"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ea typeface="+mn-lt"/>
                <a:cs typeface="Times New Roman" panose="02020603050405020304" pitchFamily="18" charset="0"/>
              </a:rPr>
              <a:t>Cardboard and newspaper can be used </a:t>
            </a:r>
            <a:endParaRPr lang="en-US"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ea typeface="+mn-lt"/>
                <a:cs typeface="Times New Roman" panose="02020603050405020304" pitchFamily="18" charset="0"/>
              </a:rPr>
              <a:t>Mix greens and browns </a:t>
            </a:r>
          </a:p>
          <a:p>
            <a:r>
              <a:rPr lang="en-US" sz="1800" dirty="0">
                <a:latin typeface="Times New Roman" panose="02020603050405020304" pitchFamily="18" charset="0"/>
                <a:ea typeface="+mn-lt"/>
                <a:cs typeface="Times New Roman" panose="02020603050405020304" pitchFamily="18" charset="0"/>
              </a:rPr>
              <a:t>Vegetable scraps mix well with paper and cardboard</a:t>
            </a:r>
          </a:p>
          <a:p>
            <a:r>
              <a:rPr lang="en-US" sz="1800" dirty="0">
                <a:latin typeface="Times New Roman" panose="02020603050405020304" pitchFamily="18" charset="0"/>
                <a:ea typeface="+mn-lt"/>
                <a:cs typeface="Times New Roman" panose="02020603050405020304" pitchFamily="18" charset="0"/>
              </a:rPr>
              <a:t>Add water if dry </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3726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7599F-FD16-4AA3-904F-1049908F63DC}"/>
              </a:ext>
            </a:extLst>
          </p:cNvPr>
          <p:cNvSpPr>
            <a:spLocks noGrp="1"/>
          </p:cNvSpPr>
          <p:nvPr>
            <p:ph type="title"/>
          </p:nvPr>
        </p:nvSpPr>
        <p:spPr>
          <a:xfrm>
            <a:off x="419100" y="381167"/>
            <a:ext cx="11353800" cy="1325563"/>
          </a:xfrm>
        </p:spPr>
        <p:txBody>
          <a:bodyPr>
            <a:normAutofit/>
          </a:bodyPr>
          <a:lstStyle/>
          <a:p>
            <a:r>
              <a:rPr lang="en-US" sz="2800" dirty="0">
                <a:latin typeface="Times New Roman" panose="02020603050405020304" pitchFamily="18" charset="0"/>
                <a:cs typeface="Times New Roman" panose="02020603050405020304" pitchFamily="18" charset="0"/>
              </a:rPr>
              <a:t>Composting - Garden Organic's Video Guide: How To Make Compost: Notes</a:t>
            </a:r>
          </a:p>
        </p:txBody>
      </p:sp>
      <p:sp>
        <p:nvSpPr>
          <p:cNvPr id="3" name="Content Placeholder 2">
            <a:extLst>
              <a:ext uri="{FF2B5EF4-FFF2-40B4-BE49-F238E27FC236}">
                <a16:creationId xmlns:a16="http://schemas.microsoft.com/office/drawing/2014/main" id="{E2353DAF-AE19-4729-B773-AC8C91B1E614}"/>
              </a:ext>
            </a:extLst>
          </p:cNvPr>
          <p:cNvSpPr>
            <a:spLocks noGrp="1"/>
          </p:cNvSpPr>
          <p:nvPr>
            <p:ph idx="1"/>
          </p:nvPr>
        </p:nvSpPr>
        <p:spPr/>
        <p:txBody>
          <a:bodyPr vert="horz" lIns="91440" tIns="45720" rIns="91440" bIns="45720" rtlCol="0" anchor="t">
            <a:normAutofit/>
          </a:bodyPr>
          <a:lstStyle/>
          <a:p>
            <a:r>
              <a:rPr lang="en-US" sz="1800" dirty="0">
                <a:latin typeface="Times New Roman" panose="02020603050405020304" pitchFamily="18" charset="0"/>
                <a:ea typeface="+mn-lt"/>
                <a:cs typeface="Times New Roman" panose="02020603050405020304" pitchFamily="18" charset="0"/>
              </a:rPr>
              <a:t>Place the compost bin on open soil</a:t>
            </a:r>
          </a:p>
          <a:p>
            <a:r>
              <a:rPr lang="en-US" sz="1800" dirty="0">
                <a:latin typeface="Times New Roman" panose="02020603050405020304" pitchFamily="18" charset="0"/>
                <a:ea typeface="+mn-lt"/>
                <a:cs typeface="Times New Roman" panose="02020603050405020304" pitchFamily="18" charset="0"/>
              </a:rPr>
              <a:t>Place bin on _____ ground</a:t>
            </a:r>
          </a:p>
          <a:p>
            <a:r>
              <a:rPr lang="en-US" sz="1800" dirty="0">
                <a:latin typeface="Times New Roman" panose="02020603050405020304" pitchFamily="18" charset="0"/>
                <a:ea typeface="+mn-lt"/>
                <a:cs typeface="Times New Roman" panose="02020603050405020304" pitchFamily="18" charset="0"/>
              </a:rPr>
              <a:t>Plastic ________   be composted </a:t>
            </a:r>
            <a:endParaRPr lang="en-US"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ea typeface="+mn-lt"/>
                <a:cs typeface="Times New Roman" panose="02020603050405020304" pitchFamily="18" charset="0"/>
              </a:rPr>
              <a:t>________  put any meat scraps and cooked food in the compost bin </a:t>
            </a:r>
            <a:endParaRPr lang="en-US"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ea typeface="+mn-lt"/>
                <a:cs typeface="Times New Roman" panose="02020603050405020304" pitchFamily="18" charset="0"/>
              </a:rPr>
              <a:t>Cardboard and newspaper _____ be used </a:t>
            </a:r>
            <a:endParaRPr lang="en-US"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ea typeface="+mn-lt"/>
                <a:cs typeface="Times New Roman" panose="02020603050405020304" pitchFamily="18" charset="0"/>
              </a:rPr>
              <a:t>Mix greens and browns </a:t>
            </a:r>
          </a:p>
          <a:p>
            <a:r>
              <a:rPr lang="en-US" sz="1800" dirty="0">
                <a:latin typeface="Times New Roman" panose="02020603050405020304" pitchFamily="18" charset="0"/>
                <a:ea typeface="+mn-lt"/>
                <a:cs typeface="Times New Roman" panose="02020603050405020304" pitchFamily="18" charset="0"/>
              </a:rPr>
              <a:t>Vegetable scraps mix well with paper and cardboard</a:t>
            </a:r>
          </a:p>
          <a:p>
            <a:r>
              <a:rPr lang="en-US" sz="1800" dirty="0">
                <a:latin typeface="Times New Roman" panose="02020603050405020304" pitchFamily="18" charset="0"/>
                <a:ea typeface="+mn-lt"/>
                <a:cs typeface="Times New Roman" panose="02020603050405020304" pitchFamily="18" charset="0"/>
              </a:rPr>
              <a:t>Add water if dry </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59952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7599F-FD16-4AA3-904F-1049908F63DC}"/>
              </a:ext>
            </a:extLst>
          </p:cNvPr>
          <p:cNvSpPr>
            <a:spLocks noGrp="1"/>
          </p:cNvSpPr>
          <p:nvPr>
            <p:ph type="title"/>
          </p:nvPr>
        </p:nvSpPr>
        <p:spPr>
          <a:xfrm>
            <a:off x="419100" y="316999"/>
            <a:ext cx="11353800" cy="1325563"/>
          </a:xfrm>
        </p:spPr>
        <p:txBody>
          <a:bodyPr>
            <a:normAutofit/>
          </a:bodyPr>
          <a:lstStyle/>
          <a:p>
            <a:r>
              <a:rPr lang="en-US" sz="2800" dirty="0">
                <a:latin typeface="Times New Roman" panose="02020603050405020304" pitchFamily="18" charset="0"/>
                <a:cs typeface="Times New Roman" panose="02020603050405020304" pitchFamily="18" charset="0"/>
              </a:rPr>
              <a:t>Composting - Garden Organic's Video Guide: How To Make Compost: Quiz</a:t>
            </a:r>
          </a:p>
        </p:txBody>
      </p:sp>
      <p:sp>
        <p:nvSpPr>
          <p:cNvPr id="3" name="Content Placeholder 2">
            <a:extLst>
              <a:ext uri="{FF2B5EF4-FFF2-40B4-BE49-F238E27FC236}">
                <a16:creationId xmlns:a16="http://schemas.microsoft.com/office/drawing/2014/main" id="{E2353DAF-AE19-4729-B773-AC8C91B1E614}"/>
              </a:ext>
            </a:extLst>
          </p:cNvPr>
          <p:cNvSpPr>
            <a:spLocks noGrp="1"/>
          </p:cNvSpPr>
          <p:nvPr>
            <p:ph idx="1"/>
          </p:nvPr>
        </p:nvSpPr>
        <p:spPr/>
        <p:txBody>
          <a:bodyPr vert="horz" lIns="91440" tIns="45720" rIns="91440" bIns="45720" rtlCol="0" anchor="t">
            <a:normAutofit/>
          </a:bodyPr>
          <a:lstStyle/>
          <a:p>
            <a:pPr marL="0" indent="0">
              <a:buNone/>
            </a:pPr>
            <a:r>
              <a:rPr lang="en-US" sz="1800" dirty="0">
                <a:latin typeface="Times New Roman" panose="02020603050405020304" pitchFamily="18" charset="0"/>
                <a:ea typeface="+mn-lt"/>
                <a:cs typeface="Times New Roman" panose="02020603050405020304" pitchFamily="18" charset="0"/>
              </a:rPr>
              <a:t>Circle the correct respond</a:t>
            </a:r>
          </a:p>
          <a:p>
            <a:pPr marL="342900" indent="-342900">
              <a:buFont typeface="+mj-lt"/>
              <a:buAutoNum type="arabicPeriod"/>
            </a:pPr>
            <a:r>
              <a:rPr lang="en-US" sz="1800" dirty="0">
                <a:latin typeface="Times New Roman" panose="02020603050405020304" pitchFamily="18" charset="0"/>
                <a:ea typeface="+mn-lt"/>
                <a:cs typeface="Times New Roman" panose="02020603050405020304" pitchFamily="18" charset="0"/>
              </a:rPr>
              <a:t>Plastic can / cannot be composted </a:t>
            </a:r>
            <a:endParaRPr lang="en-US" sz="1800"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en-US" sz="1800" dirty="0">
                <a:latin typeface="Times New Roman" panose="02020603050405020304" pitchFamily="18" charset="0"/>
                <a:ea typeface="+mn-lt"/>
                <a:cs typeface="Times New Roman" panose="02020603050405020304" pitchFamily="18" charset="0"/>
              </a:rPr>
              <a:t>Do/ Do not put any meat scraps and cooked food in the compost bin </a:t>
            </a:r>
            <a:endParaRPr lang="en-US" sz="1800"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en-US" sz="1800" dirty="0">
                <a:latin typeface="Times New Roman" panose="02020603050405020304" pitchFamily="18" charset="0"/>
                <a:ea typeface="+mn-lt"/>
                <a:cs typeface="Times New Roman" panose="02020603050405020304" pitchFamily="18" charset="0"/>
              </a:rPr>
              <a:t>Cardboard and newspaper can / cannot be used </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52574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08024-D8AC-453C-BF6C-2E084830096D}"/>
              </a:ext>
            </a:extLst>
          </p:cNvPr>
          <p:cNvSpPr>
            <a:spLocks noGrp="1"/>
          </p:cNvSpPr>
          <p:nvPr>
            <p:ph type="title"/>
          </p:nvPr>
        </p:nvSpPr>
        <p:spPr/>
        <p:txBody>
          <a:bodyPr>
            <a:normAutofit/>
          </a:bodyPr>
          <a:lstStyle/>
          <a:p>
            <a:r>
              <a:rPr lang="en-US" sz="2800" dirty="0">
                <a:latin typeface="Times New Roman" panose="02020603050405020304" pitchFamily="18" charset="0"/>
                <a:cs typeface="Times New Roman" panose="02020603050405020304" pitchFamily="18" charset="0"/>
              </a:rPr>
              <a:t>Why Compost?</a:t>
            </a:r>
            <a:endParaRPr lang="en-US" sz="2800" dirty="0">
              <a:latin typeface="Times New Roman" panose="02020603050405020304" pitchFamily="18" charset="0"/>
              <a:ea typeface="+mj-lt"/>
              <a:cs typeface="Times New Roman" panose="02020603050405020304" pitchFamily="18" charset="0"/>
            </a:endParaRPr>
          </a:p>
        </p:txBody>
      </p:sp>
      <p:pic>
        <p:nvPicPr>
          <p:cNvPr id="3" name="Online Media 2" title="Why is Composting Good for the Environment?">
            <a:hlinkClick r:id="" action="ppaction://media"/>
            <a:extLst>
              <a:ext uri="{FF2B5EF4-FFF2-40B4-BE49-F238E27FC236}">
                <a16:creationId xmlns:a16="http://schemas.microsoft.com/office/drawing/2014/main" id="{7370ADBA-9F24-46DF-AE1F-E03E32CE9873}"/>
              </a:ext>
            </a:extLst>
          </p:cNvPr>
          <p:cNvPicPr>
            <a:picLocks noRot="1" noChangeAspect="1"/>
          </p:cNvPicPr>
          <p:nvPr>
            <a:videoFile r:link="rId1"/>
          </p:nvPr>
        </p:nvPicPr>
        <p:blipFill>
          <a:blip r:embed="rId3"/>
          <a:stretch>
            <a:fillRect/>
          </a:stretch>
        </p:blipFill>
        <p:spPr>
          <a:xfrm>
            <a:off x="2359708" y="1832561"/>
            <a:ext cx="7472584" cy="4222010"/>
          </a:xfrm>
          <a:prstGeom prst="rect">
            <a:avLst/>
          </a:prstGeom>
        </p:spPr>
      </p:pic>
    </p:spTree>
    <p:extLst>
      <p:ext uri="{BB962C8B-B14F-4D97-AF65-F5344CB8AC3E}">
        <p14:creationId xmlns:p14="http://schemas.microsoft.com/office/powerpoint/2010/main" val="4147118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7599F-FD16-4AA3-904F-1049908F63DC}"/>
              </a:ext>
            </a:extLst>
          </p:cNvPr>
          <p:cNvSpPr>
            <a:spLocks noGrp="1"/>
          </p:cNvSpPr>
          <p:nvPr>
            <p:ph type="title"/>
          </p:nvPr>
        </p:nvSpPr>
        <p:spPr>
          <a:xfrm>
            <a:off x="838200" y="365125"/>
            <a:ext cx="11353800" cy="1325563"/>
          </a:xfrm>
        </p:spPr>
        <p:txBody>
          <a:bodyPr>
            <a:normAutofit/>
          </a:bodyPr>
          <a:lstStyle/>
          <a:p>
            <a:r>
              <a:rPr lang="en-US" sz="2800" dirty="0">
                <a:latin typeface="Times New Roman" panose="02020603050405020304" pitchFamily="18" charset="0"/>
                <a:cs typeface="Times New Roman" panose="02020603050405020304" pitchFamily="18" charset="0"/>
              </a:rPr>
              <a:t>Why Compost Key Notes</a:t>
            </a:r>
          </a:p>
        </p:txBody>
      </p:sp>
      <p:sp>
        <p:nvSpPr>
          <p:cNvPr id="3" name="Content Placeholder 2">
            <a:extLst>
              <a:ext uri="{FF2B5EF4-FFF2-40B4-BE49-F238E27FC236}">
                <a16:creationId xmlns:a16="http://schemas.microsoft.com/office/drawing/2014/main" id="{E2353DAF-AE19-4729-B773-AC8C91B1E614}"/>
              </a:ext>
            </a:extLst>
          </p:cNvPr>
          <p:cNvSpPr>
            <a:spLocks noGrp="1"/>
          </p:cNvSpPr>
          <p:nvPr>
            <p:ph idx="1"/>
          </p:nvPr>
        </p:nvSpPr>
        <p:spPr/>
        <p:txBody>
          <a:bodyPr vert="horz" lIns="91440" tIns="45720" rIns="91440" bIns="45720" rtlCol="0" anchor="t">
            <a:normAutofit/>
          </a:bodyPr>
          <a:lstStyle/>
          <a:p>
            <a:pPr marL="342900" indent="-342900">
              <a:buFont typeface="+mj-lt"/>
              <a:buAutoNum type="arabicPeriod"/>
            </a:pPr>
            <a:r>
              <a:rPr lang="en-US" sz="1800" dirty="0">
                <a:latin typeface="Times New Roman" panose="02020603050405020304" pitchFamily="18" charset="0"/>
                <a:ea typeface="+mn-lt"/>
                <a:cs typeface="Times New Roman" panose="02020603050405020304" pitchFamily="18" charset="0"/>
              </a:rPr>
              <a:t>Allows food waste to degrade in presence of oxygen</a:t>
            </a:r>
          </a:p>
          <a:p>
            <a:pPr marL="800100" lvl="1" indent="-342900">
              <a:buFont typeface="+mj-lt"/>
              <a:buAutoNum type="arabicPeriod"/>
            </a:pPr>
            <a:r>
              <a:rPr lang="en-US" sz="1800" dirty="0">
                <a:latin typeface="Times New Roman" panose="02020603050405020304" pitchFamily="18" charset="0"/>
                <a:ea typeface="+mn-lt"/>
                <a:cs typeface="Times New Roman" panose="02020603050405020304" pitchFamily="18" charset="0"/>
              </a:rPr>
              <a:t>No methane is produced</a:t>
            </a:r>
            <a:endParaRPr lang="en-US" dirty="0">
              <a:latin typeface="Times New Roman" panose="02020603050405020304" pitchFamily="18" charset="0"/>
              <a:ea typeface="+mn-lt"/>
              <a:cs typeface="Times New Roman" panose="02020603050405020304" pitchFamily="18" charset="0"/>
            </a:endParaRPr>
          </a:p>
          <a:p>
            <a:pPr marL="342900" indent="-342900">
              <a:buFont typeface="+mj-lt"/>
              <a:buAutoNum type="arabicPeriod"/>
            </a:pPr>
            <a:r>
              <a:rPr lang="en-US" sz="1800" dirty="0">
                <a:latin typeface="Times New Roman" panose="02020603050405020304" pitchFamily="18" charset="0"/>
                <a:ea typeface="+mn-lt"/>
                <a:cs typeface="Times New Roman" panose="02020603050405020304" pitchFamily="18" charset="0"/>
              </a:rPr>
              <a:t>Produce organic fertilizer</a:t>
            </a:r>
          </a:p>
          <a:p>
            <a:pPr marL="342900" indent="-342900">
              <a:buFont typeface="+mj-lt"/>
              <a:buAutoNum type="arabicPeriod"/>
            </a:pPr>
            <a:r>
              <a:rPr lang="en-US" sz="1800" dirty="0">
                <a:latin typeface="Times New Roman" panose="02020603050405020304" pitchFamily="18" charset="0"/>
                <a:ea typeface="+mn-lt"/>
                <a:cs typeface="Times New Roman" panose="02020603050405020304" pitchFamily="18" charset="0"/>
              </a:rPr>
              <a:t>Divert food waste from landfill</a:t>
            </a:r>
          </a:p>
          <a:p>
            <a:endParaRPr lang="en-US" sz="1800" dirty="0">
              <a:latin typeface="Times New Roman" panose="02020603050405020304" pitchFamily="18" charset="0"/>
              <a:ea typeface="+mn-lt"/>
              <a:cs typeface="Times New Roman" panose="02020603050405020304" pitchFamily="18" charset="0"/>
            </a:endParaRPr>
          </a:p>
        </p:txBody>
      </p:sp>
    </p:spTree>
    <p:extLst>
      <p:ext uri="{BB962C8B-B14F-4D97-AF65-F5344CB8AC3E}">
        <p14:creationId xmlns:p14="http://schemas.microsoft.com/office/powerpoint/2010/main" val="27359787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210C648-0B3F-4F1B-AFE4-3D23005D9049}"/>
              </a:ext>
            </a:extLst>
          </p:cNvPr>
          <p:cNvSpPr>
            <a:spLocks noGrp="1"/>
          </p:cNvSpPr>
          <p:nvPr>
            <p:ph type="title"/>
          </p:nvPr>
        </p:nvSpPr>
        <p:spPr>
          <a:xfrm>
            <a:off x="838200" y="365125"/>
            <a:ext cx="10515600" cy="1325563"/>
          </a:xfrm>
        </p:spPr>
        <p:txBody>
          <a:bodyPr>
            <a:normAutofit/>
          </a:bodyPr>
          <a:lstStyle/>
          <a:p>
            <a:r>
              <a:rPr lang="en-US" sz="2800" dirty="0">
                <a:latin typeface="Times New Roman" panose="02020603050405020304" pitchFamily="18" charset="0"/>
                <a:cs typeface="Times New Roman" panose="02020603050405020304" pitchFamily="18" charset="0"/>
              </a:rPr>
              <a:t>What Is Soil?</a:t>
            </a:r>
          </a:p>
        </p:txBody>
      </p:sp>
      <p:pic>
        <p:nvPicPr>
          <p:cNvPr id="2" name="Online Media 1" title="What is Soil (and Why is it Important)?: Crash Course Geography #17">
            <a:hlinkClick r:id="" action="ppaction://media"/>
            <a:extLst>
              <a:ext uri="{FF2B5EF4-FFF2-40B4-BE49-F238E27FC236}">
                <a16:creationId xmlns:a16="http://schemas.microsoft.com/office/drawing/2014/main" id="{79C6712F-E872-4D5E-98F5-1B6C84836460}"/>
              </a:ext>
            </a:extLst>
          </p:cNvPr>
          <p:cNvPicPr>
            <a:picLocks noRot="1" noChangeAspect="1"/>
          </p:cNvPicPr>
          <p:nvPr>
            <a:videoFile r:link="rId1"/>
          </p:nvPr>
        </p:nvPicPr>
        <p:blipFill>
          <a:blip r:embed="rId3"/>
          <a:stretch>
            <a:fillRect/>
          </a:stretch>
        </p:blipFill>
        <p:spPr>
          <a:xfrm>
            <a:off x="2207088" y="1477624"/>
            <a:ext cx="8543771" cy="4827231"/>
          </a:xfrm>
          <a:prstGeom prst="rect">
            <a:avLst/>
          </a:prstGeom>
        </p:spPr>
      </p:pic>
    </p:spTree>
    <p:extLst>
      <p:ext uri="{BB962C8B-B14F-4D97-AF65-F5344CB8AC3E}">
        <p14:creationId xmlns:p14="http://schemas.microsoft.com/office/powerpoint/2010/main" val="1241435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7599F-FD16-4AA3-904F-1049908F63DC}"/>
              </a:ext>
            </a:extLst>
          </p:cNvPr>
          <p:cNvSpPr>
            <a:spLocks noGrp="1"/>
          </p:cNvSpPr>
          <p:nvPr>
            <p:ph type="title"/>
          </p:nvPr>
        </p:nvSpPr>
        <p:spPr>
          <a:xfrm>
            <a:off x="838200" y="365125"/>
            <a:ext cx="11353800" cy="1325563"/>
          </a:xfrm>
        </p:spPr>
        <p:txBody>
          <a:bodyPr>
            <a:normAutofit/>
          </a:bodyPr>
          <a:lstStyle/>
          <a:p>
            <a:r>
              <a:rPr lang="en-US" sz="2800" dirty="0">
                <a:latin typeface="Times New Roman" panose="02020603050405020304" pitchFamily="18" charset="0"/>
                <a:cs typeface="Times New Roman" panose="02020603050405020304" pitchFamily="18" charset="0"/>
              </a:rPr>
              <a:t>What Is Soil? Key Notes</a:t>
            </a:r>
          </a:p>
        </p:txBody>
      </p:sp>
      <p:sp>
        <p:nvSpPr>
          <p:cNvPr id="3" name="Content Placeholder 2">
            <a:extLst>
              <a:ext uri="{FF2B5EF4-FFF2-40B4-BE49-F238E27FC236}">
                <a16:creationId xmlns:a16="http://schemas.microsoft.com/office/drawing/2014/main" id="{E2353DAF-AE19-4729-B773-AC8C91B1E614}"/>
              </a:ext>
            </a:extLst>
          </p:cNvPr>
          <p:cNvSpPr>
            <a:spLocks noGrp="1"/>
          </p:cNvSpPr>
          <p:nvPr>
            <p:ph idx="1"/>
          </p:nvPr>
        </p:nvSpPr>
        <p:spPr/>
        <p:txBody>
          <a:bodyPr vert="horz" lIns="91440" tIns="45720" rIns="91440" bIns="45720" rtlCol="0" anchor="t">
            <a:normAutofit/>
          </a:bodyPr>
          <a:lstStyle/>
          <a:p>
            <a:r>
              <a:rPr lang="en-CA" sz="1800" dirty="0">
                <a:latin typeface="Times New Roman" panose="02020603050405020304" pitchFamily="18" charset="0"/>
                <a:cs typeface="Times New Roman" panose="02020603050405020304" pitchFamily="18" charset="0"/>
              </a:rPr>
              <a:t>Salinization blocks plants from being able to absorb water and nutrients</a:t>
            </a:r>
          </a:p>
          <a:p>
            <a:r>
              <a:rPr lang="en-CA" sz="1800" dirty="0">
                <a:latin typeface="Times New Roman" panose="02020603050405020304" pitchFamily="18" charset="0"/>
                <a:cs typeface="Times New Roman" panose="02020603050405020304" pitchFamily="18" charset="0"/>
              </a:rPr>
              <a:t>Soil is a complex collection of minerals, organic mater, air, and water.</a:t>
            </a:r>
          </a:p>
          <a:p>
            <a:r>
              <a:rPr lang="en-CA" sz="1800" dirty="0">
                <a:latin typeface="Times New Roman" panose="02020603050405020304" pitchFamily="18" charset="0"/>
                <a:cs typeface="Times New Roman" panose="02020603050405020304" pitchFamily="18" charset="0"/>
              </a:rPr>
              <a:t>Humus is made of organic material like leaves and partly decomposed plants and animals.</a:t>
            </a:r>
          </a:p>
          <a:p>
            <a:pPr algn="l"/>
            <a:r>
              <a:rPr lang="en-US" sz="1800" b="0" i="0" dirty="0">
                <a:effectLst/>
                <a:latin typeface="Times New Roman" panose="02020603050405020304" pitchFamily="18" charset="0"/>
                <a:cs typeface="Times New Roman" panose="02020603050405020304" pitchFamily="18" charset="0"/>
              </a:rPr>
              <a:t>Humus supplies energy and nutrients and influences the color, texture, structure, and chemical </a:t>
            </a:r>
            <a:r>
              <a:rPr lang="en-US" sz="1800" b="0" i="0" dirty="0">
                <a:solidFill>
                  <a:srgbClr val="000000"/>
                </a:solidFill>
                <a:effectLst/>
                <a:latin typeface="Times New Roman" panose="02020603050405020304" pitchFamily="18" charset="0"/>
                <a:cs typeface="Times New Roman" panose="02020603050405020304" pitchFamily="18" charset="0"/>
              </a:rPr>
              <a:t>properties of a soil and how much water and air it can hold.</a:t>
            </a:r>
          </a:p>
          <a:p>
            <a:pPr algn="l"/>
            <a:r>
              <a:rPr lang="en-US" sz="1800" dirty="0">
                <a:solidFill>
                  <a:srgbClr val="000000"/>
                </a:solidFill>
                <a:latin typeface="Times New Roman" panose="02020603050405020304" pitchFamily="18" charset="0"/>
                <a:cs typeface="Times New Roman" panose="02020603050405020304" pitchFamily="18" charset="0"/>
              </a:rPr>
              <a:t>Podzolization - </a:t>
            </a:r>
            <a:r>
              <a:rPr lang="en-US" sz="1800" b="0" i="0" dirty="0">
                <a:solidFill>
                  <a:srgbClr val="000000"/>
                </a:solidFill>
                <a:effectLst/>
                <a:latin typeface="Times New Roman" panose="02020603050405020304" pitchFamily="18" charset="0"/>
                <a:cs typeface="Times New Roman" panose="02020603050405020304" pitchFamily="18" charset="0"/>
              </a:rPr>
              <a:t>As pine needles decompose, they make the soil more acidic, which leaches out aluminum and iron compounds from the A horizon. The remaining silica gives the E horizon a distinctive ash-gray color.</a:t>
            </a:r>
          </a:p>
        </p:txBody>
      </p:sp>
    </p:spTree>
    <p:extLst>
      <p:ext uri="{BB962C8B-B14F-4D97-AF65-F5344CB8AC3E}">
        <p14:creationId xmlns:p14="http://schemas.microsoft.com/office/powerpoint/2010/main" val="35271475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7599F-FD16-4AA3-904F-1049908F63DC}"/>
              </a:ext>
            </a:extLst>
          </p:cNvPr>
          <p:cNvSpPr>
            <a:spLocks noGrp="1"/>
          </p:cNvSpPr>
          <p:nvPr>
            <p:ph type="title"/>
          </p:nvPr>
        </p:nvSpPr>
        <p:spPr>
          <a:xfrm>
            <a:off x="838200" y="365125"/>
            <a:ext cx="11353800" cy="1325563"/>
          </a:xfrm>
        </p:spPr>
        <p:txBody>
          <a:bodyPr>
            <a:normAutofit/>
          </a:bodyPr>
          <a:lstStyle/>
          <a:p>
            <a:r>
              <a:rPr lang="en-US" sz="2800" dirty="0">
                <a:latin typeface="Times New Roman" panose="02020603050405020304" pitchFamily="18" charset="0"/>
                <a:cs typeface="Times New Roman" panose="02020603050405020304" pitchFamily="18" charset="0"/>
              </a:rPr>
              <a:t>What Is Soil? Notes</a:t>
            </a:r>
          </a:p>
        </p:txBody>
      </p:sp>
      <p:sp>
        <p:nvSpPr>
          <p:cNvPr id="3" name="Content Placeholder 2">
            <a:extLst>
              <a:ext uri="{FF2B5EF4-FFF2-40B4-BE49-F238E27FC236}">
                <a16:creationId xmlns:a16="http://schemas.microsoft.com/office/drawing/2014/main" id="{E2353DAF-AE19-4729-B773-AC8C91B1E614}"/>
              </a:ext>
            </a:extLst>
          </p:cNvPr>
          <p:cNvSpPr>
            <a:spLocks noGrp="1"/>
          </p:cNvSpPr>
          <p:nvPr>
            <p:ph idx="1"/>
          </p:nvPr>
        </p:nvSpPr>
        <p:spPr/>
        <p:txBody>
          <a:bodyPr vert="horz" lIns="91440" tIns="45720" rIns="91440" bIns="45720" rtlCol="0" anchor="t">
            <a:normAutofit/>
          </a:bodyPr>
          <a:lstStyle/>
          <a:p>
            <a:r>
              <a:rPr lang="en-CA" sz="1800" dirty="0">
                <a:latin typeface="Times New Roman" panose="02020603050405020304" pitchFamily="18" charset="0"/>
                <a:cs typeface="Times New Roman" panose="02020603050405020304" pitchFamily="18" charset="0"/>
              </a:rPr>
              <a:t>_________ blocks plants from being able to absorb water and nutrients</a:t>
            </a:r>
          </a:p>
          <a:p>
            <a:r>
              <a:rPr lang="en-CA" sz="1800" dirty="0">
                <a:latin typeface="Times New Roman" panose="02020603050405020304" pitchFamily="18" charset="0"/>
                <a:cs typeface="Times New Roman" panose="02020603050405020304" pitchFamily="18" charset="0"/>
              </a:rPr>
              <a:t>Soil is a complex collection of ________, ____________, ____, and _______.</a:t>
            </a:r>
          </a:p>
          <a:p>
            <a:r>
              <a:rPr lang="en-CA" sz="1800" dirty="0">
                <a:latin typeface="Times New Roman" panose="02020603050405020304" pitchFamily="18" charset="0"/>
                <a:cs typeface="Times New Roman" panose="02020603050405020304" pitchFamily="18" charset="0"/>
              </a:rPr>
              <a:t>______ is made of organic material like leaves and partly decomposed plants and animals.</a:t>
            </a:r>
          </a:p>
          <a:p>
            <a:pPr algn="l"/>
            <a:r>
              <a:rPr lang="en-US" sz="1800" b="0" i="0" dirty="0">
                <a:effectLst/>
                <a:latin typeface="Times New Roman" panose="02020603050405020304" pitchFamily="18" charset="0"/>
                <a:cs typeface="Times New Roman" panose="02020603050405020304" pitchFamily="18" charset="0"/>
              </a:rPr>
              <a:t>Humus supplies energy and nutrients and influences the color, texture, structure, and chemical </a:t>
            </a:r>
            <a:r>
              <a:rPr lang="en-US" sz="1800" b="0" i="0" dirty="0">
                <a:solidFill>
                  <a:srgbClr val="000000"/>
                </a:solidFill>
                <a:effectLst/>
                <a:latin typeface="Times New Roman" panose="02020603050405020304" pitchFamily="18" charset="0"/>
                <a:cs typeface="Times New Roman" panose="02020603050405020304" pitchFamily="18" charset="0"/>
              </a:rPr>
              <a:t>properties of a soil and how much water and air it can hold.</a:t>
            </a:r>
          </a:p>
          <a:p>
            <a:pPr algn="l"/>
            <a:r>
              <a:rPr lang="en-US" sz="1800" dirty="0">
                <a:solidFill>
                  <a:srgbClr val="000000"/>
                </a:solidFill>
                <a:latin typeface="Times New Roman" panose="02020603050405020304" pitchFamily="18" charset="0"/>
                <a:cs typeface="Times New Roman" panose="02020603050405020304" pitchFamily="18" charset="0"/>
              </a:rPr>
              <a:t>___________ - </a:t>
            </a:r>
            <a:r>
              <a:rPr lang="en-US" sz="1800" b="0" i="0" dirty="0">
                <a:solidFill>
                  <a:srgbClr val="000000"/>
                </a:solidFill>
                <a:effectLst/>
                <a:latin typeface="Times New Roman" panose="02020603050405020304" pitchFamily="18" charset="0"/>
                <a:cs typeface="Times New Roman" panose="02020603050405020304" pitchFamily="18" charset="0"/>
              </a:rPr>
              <a:t>As pine needles decompose, they make the soil more acidic, which leaches out aluminum and iron compounds from the A horizon. The remaining silica gives the E horizon a distinctive ash-gray color.</a:t>
            </a:r>
          </a:p>
        </p:txBody>
      </p:sp>
    </p:spTree>
    <p:extLst>
      <p:ext uri="{BB962C8B-B14F-4D97-AF65-F5344CB8AC3E}">
        <p14:creationId xmlns:p14="http://schemas.microsoft.com/office/powerpoint/2010/main" val="2520854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A6936A-A2D3-4298-97EA-608734175817}"/>
              </a:ext>
            </a:extLst>
          </p:cNvPr>
          <p:cNvSpPr txBox="1"/>
          <p:nvPr/>
        </p:nvSpPr>
        <p:spPr>
          <a:xfrm>
            <a:off x="375083" y="911258"/>
            <a:ext cx="6602766" cy="548099"/>
          </a:xfrm>
          <a:prstGeom prst="rect">
            <a:avLst/>
          </a:prstGeom>
          <a:noFill/>
        </p:spPr>
        <p:txBody>
          <a:bodyPr wrap="square" rtlCol="0">
            <a:spAutoFit/>
          </a:bodyPr>
          <a:lstStyle/>
          <a:p>
            <a:pPr>
              <a:lnSpc>
                <a:spcPct val="115000"/>
              </a:lnSpc>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Learn the Basics of Fertilizer Key Points</a:t>
            </a:r>
            <a:endParaRPr lang="en-CA"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10A5582C-4D5D-4CD3-A20B-3D7D5856E84B}"/>
              </a:ext>
            </a:extLst>
          </p:cNvPr>
          <p:cNvSpPr txBox="1"/>
          <p:nvPr/>
        </p:nvSpPr>
        <p:spPr>
          <a:xfrm>
            <a:off x="206408" y="1624614"/>
            <a:ext cx="11485484" cy="4191917"/>
          </a:xfrm>
          <a:prstGeom prst="rect">
            <a:avLst/>
          </a:prstGeom>
          <a:noFill/>
        </p:spPr>
        <p:txBody>
          <a:bodyPr wrap="square" rtlCol="0">
            <a:spAutoFit/>
          </a:bodyPr>
          <a:lstStyle/>
          <a:p>
            <a:pPr marL="342900" lvl="0" indent="-342900">
              <a:lnSpc>
                <a:spcPct val="115000"/>
              </a:lnSpc>
              <a:buFont typeface="Arial" panose="020B0604020202020204" pitchFamily="34" charset="0"/>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Fertilizers provide nutrients that are key for optimal plant health </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Primary nutrients are nitrogen (N), phosphorus (P) and potassium (K) and are represents by the 3 numbers display on the package in order of N-P-K</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Nitrogen </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Help with plant growth above ground</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Promoting green leafy growth of foliage</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Phosphorus</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Effective in establishing growth below ground in the form of healthy root system</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Responsible for flower bloom and fruit production</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Potassium</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Help build strong cells within plant tissues</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Help plant withstand heat, cold, pests and diseases</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CA" dirty="0"/>
          </a:p>
        </p:txBody>
      </p:sp>
    </p:spTree>
    <p:extLst>
      <p:ext uri="{BB962C8B-B14F-4D97-AF65-F5344CB8AC3E}">
        <p14:creationId xmlns:p14="http://schemas.microsoft.com/office/powerpoint/2010/main" val="31943356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6771BB-45F7-42B1-BD91-8B9E7FB282E8}"/>
              </a:ext>
            </a:extLst>
          </p:cNvPr>
          <p:cNvPicPr>
            <a:picLocks noChangeAspect="1"/>
          </p:cNvPicPr>
          <p:nvPr/>
        </p:nvPicPr>
        <p:blipFill>
          <a:blip r:embed="rId2"/>
          <a:stretch>
            <a:fillRect/>
          </a:stretch>
        </p:blipFill>
        <p:spPr>
          <a:xfrm>
            <a:off x="2814637" y="723900"/>
            <a:ext cx="6562725" cy="5410200"/>
          </a:xfrm>
          <a:prstGeom prst="rect">
            <a:avLst/>
          </a:prstGeom>
        </p:spPr>
      </p:pic>
    </p:spTree>
    <p:extLst>
      <p:ext uri="{BB962C8B-B14F-4D97-AF65-F5344CB8AC3E}">
        <p14:creationId xmlns:p14="http://schemas.microsoft.com/office/powerpoint/2010/main" val="16103658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268DA-A648-4375-BF66-15D33F92C984}"/>
              </a:ext>
            </a:extLst>
          </p:cNvPr>
          <p:cNvSpPr>
            <a:spLocks noGrp="1"/>
          </p:cNvSpPr>
          <p:nvPr>
            <p:ph type="title"/>
          </p:nvPr>
        </p:nvSpPr>
        <p:spPr/>
        <p:txBody>
          <a:bodyPr>
            <a:normAutofit/>
          </a:bodyPr>
          <a:lstStyle/>
          <a:p>
            <a:r>
              <a:rPr lang="en-US" sz="2800" dirty="0">
                <a:latin typeface="Times New Roman" panose="02020603050405020304" pitchFamily="18" charset="0"/>
                <a:cs typeface="Times New Roman" panose="02020603050405020304" pitchFamily="18" charset="0"/>
              </a:rPr>
              <a:t>Soil Horizons: Fill in the blank</a:t>
            </a:r>
            <a:endParaRPr lang="en-CA" sz="2800" dirty="0"/>
          </a:p>
        </p:txBody>
      </p:sp>
      <p:pic>
        <p:nvPicPr>
          <p:cNvPr id="5" name="Content Placeholder 4" descr="Chart, diagram&#10;&#10;Description automatically generated">
            <a:extLst>
              <a:ext uri="{FF2B5EF4-FFF2-40B4-BE49-F238E27FC236}">
                <a16:creationId xmlns:a16="http://schemas.microsoft.com/office/drawing/2014/main" id="{7C4D15BE-9316-4339-8CC3-2162C31B371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73286" y="1817604"/>
            <a:ext cx="5104208" cy="4351338"/>
          </a:xfrm>
        </p:spPr>
      </p:pic>
      <p:sp>
        <p:nvSpPr>
          <p:cNvPr id="6" name="TextBox 5">
            <a:extLst>
              <a:ext uri="{FF2B5EF4-FFF2-40B4-BE49-F238E27FC236}">
                <a16:creationId xmlns:a16="http://schemas.microsoft.com/office/drawing/2014/main" id="{6528348D-8D2E-4103-ADB8-2E39DBFE73A4}"/>
              </a:ext>
            </a:extLst>
          </p:cNvPr>
          <p:cNvSpPr txBox="1"/>
          <p:nvPr/>
        </p:nvSpPr>
        <p:spPr>
          <a:xfrm>
            <a:off x="838200" y="1817604"/>
            <a:ext cx="2360583" cy="646331"/>
          </a:xfrm>
          <a:prstGeom prst="rect">
            <a:avLst/>
          </a:prstGeom>
          <a:noFill/>
        </p:spPr>
        <p:txBody>
          <a:bodyPr wrap="none" rtlCol="0">
            <a:spAutoFit/>
          </a:bodyPr>
          <a:lstStyle/>
          <a:p>
            <a:r>
              <a:rPr lang="en-CA" sz="1800" dirty="0">
                <a:effectLst/>
                <a:latin typeface="Times New Roman" panose="02020603050405020304" pitchFamily="18" charset="0"/>
                <a:ea typeface="Calibri" panose="020F0502020204030204" pitchFamily="34" charset="0"/>
                <a:cs typeface="Times New Roman" panose="02020603050405020304" pitchFamily="18" charset="0"/>
              </a:rPr>
              <a:t>1. Label The Following</a:t>
            </a:r>
          </a:p>
          <a:p>
            <a:endParaRPr lang="en-CA" dirty="0"/>
          </a:p>
        </p:txBody>
      </p:sp>
    </p:spTree>
    <p:extLst>
      <p:ext uri="{BB962C8B-B14F-4D97-AF65-F5344CB8AC3E}">
        <p14:creationId xmlns:p14="http://schemas.microsoft.com/office/powerpoint/2010/main" val="13924443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210C648-0B3F-4F1B-AFE4-3D23005D9049}"/>
              </a:ext>
            </a:extLst>
          </p:cNvPr>
          <p:cNvSpPr>
            <a:spLocks noGrp="1"/>
          </p:cNvSpPr>
          <p:nvPr>
            <p:ph type="title"/>
          </p:nvPr>
        </p:nvSpPr>
        <p:spPr>
          <a:xfrm>
            <a:off x="838200" y="365125"/>
            <a:ext cx="10515600" cy="1325563"/>
          </a:xfrm>
        </p:spPr>
        <p:txBody>
          <a:bodyPr>
            <a:normAutofit/>
          </a:bodyPr>
          <a:lstStyle/>
          <a:p>
            <a:r>
              <a:rPr lang="en-US" sz="2800" dirty="0">
                <a:latin typeface="Times New Roman" panose="02020603050405020304" pitchFamily="18" charset="0"/>
                <a:cs typeface="Times New Roman" panose="02020603050405020304" pitchFamily="18" charset="0"/>
              </a:rPr>
              <a:t> Soil and Soil Dynamics </a:t>
            </a:r>
          </a:p>
        </p:txBody>
      </p:sp>
      <p:pic>
        <p:nvPicPr>
          <p:cNvPr id="3" name="Online Media 2" title="Soil and Soil Dynamics">
            <a:hlinkClick r:id="" action="ppaction://media"/>
            <a:extLst>
              <a:ext uri="{FF2B5EF4-FFF2-40B4-BE49-F238E27FC236}">
                <a16:creationId xmlns:a16="http://schemas.microsoft.com/office/drawing/2014/main" id="{47F67DC4-7D83-4EDD-AF70-FE419E257EB3}"/>
              </a:ext>
            </a:extLst>
          </p:cNvPr>
          <p:cNvPicPr>
            <a:picLocks noRot="1" noChangeAspect="1"/>
          </p:cNvPicPr>
          <p:nvPr>
            <a:videoFile r:link="rId1"/>
          </p:nvPr>
        </p:nvPicPr>
        <p:blipFill>
          <a:blip r:embed="rId3"/>
          <a:stretch>
            <a:fillRect/>
          </a:stretch>
        </p:blipFill>
        <p:spPr>
          <a:xfrm>
            <a:off x="1910901" y="1690688"/>
            <a:ext cx="8370198" cy="4729162"/>
          </a:xfrm>
          <a:prstGeom prst="rect">
            <a:avLst/>
          </a:prstGeom>
        </p:spPr>
      </p:pic>
    </p:spTree>
    <p:extLst>
      <p:ext uri="{BB962C8B-B14F-4D97-AF65-F5344CB8AC3E}">
        <p14:creationId xmlns:p14="http://schemas.microsoft.com/office/powerpoint/2010/main" val="294302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7599F-FD16-4AA3-904F-1049908F63DC}"/>
              </a:ext>
            </a:extLst>
          </p:cNvPr>
          <p:cNvSpPr>
            <a:spLocks noGrp="1"/>
          </p:cNvSpPr>
          <p:nvPr>
            <p:ph type="title"/>
          </p:nvPr>
        </p:nvSpPr>
        <p:spPr>
          <a:xfrm>
            <a:off x="838200" y="365125"/>
            <a:ext cx="11353800" cy="1325563"/>
          </a:xfrm>
        </p:spPr>
        <p:txBody>
          <a:bodyPr>
            <a:normAutofit/>
          </a:bodyPr>
          <a:lstStyle/>
          <a:p>
            <a:r>
              <a:rPr lang="en-US" sz="2800" dirty="0">
                <a:latin typeface="Times New Roman" panose="02020603050405020304" pitchFamily="18" charset="0"/>
                <a:cs typeface="Times New Roman" panose="02020603050405020304" pitchFamily="18" charset="0"/>
              </a:rPr>
              <a:t>Soil and Soil Dynamics Key Notes</a:t>
            </a:r>
          </a:p>
        </p:txBody>
      </p:sp>
      <p:sp>
        <p:nvSpPr>
          <p:cNvPr id="3" name="Content Placeholder 2">
            <a:extLst>
              <a:ext uri="{FF2B5EF4-FFF2-40B4-BE49-F238E27FC236}">
                <a16:creationId xmlns:a16="http://schemas.microsoft.com/office/drawing/2014/main" id="{E2353DAF-AE19-4729-B773-AC8C91B1E614}"/>
              </a:ext>
            </a:extLst>
          </p:cNvPr>
          <p:cNvSpPr>
            <a:spLocks noGrp="1"/>
          </p:cNvSpPr>
          <p:nvPr>
            <p:ph idx="1"/>
          </p:nvPr>
        </p:nvSpPr>
        <p:spPr/>
        <p:txBody>
          <a:bodyPr vert="horz" lIns="91440" tIns="45720" rIns="91440" bIns="45720" rtlCol="0" anchor="t">
            <a:noAutofit/>
          </a:bodyPr>
          <a:lstStyle/>
          <a:p>
            <a:pPr marL="342900" lvl="0" indent="-342900">
              <a:lnSpc>
                <a:spcPct val="115000"/>
              </a:lnSpc>
              <a:buFont typeface="Arial" panose="020B0604020202020204" pitchFamily="34" charset="0"/>
              <a:buChar char="-"/>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Soils start with rock that weathers over time, both chemically and mechanically</a:t>
            </a:r>
          </a:p>
          <a:p>
            <a:pPr marL="742950" lvl="1" indent="-285750">
              <a:lnSpc>
                <a:spcPct val="115000"/>
              </a:lnSpc>
              <a:buFont typeface="Courier New" panose="02070309020205020404" pitchFamily="49" charset="0"/>
              <a:buChar char="o"/>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Physical is any breaking down of a rock that increases the surface area</a:t>
            </a:r>
          </a:p>
          <a:p>
            <a:pPr marL="742950" lvl="1" indent="-285750">
              <a:lnSpc>
                <a:spcPct val="115000"/>
              </a:lnSpc>
              <a:buFont typeface="Courier New" panose="02070309020205020404" pitchFamily="49" charset="0"/>
              <a:buChar char="o"/>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Chemical is any oxidation or other reactions that contribute to the breakdown of a rock</a:t>
            </a:r>
          </a:p>
          <a:p>
            <a:pPr marL="342900" lvl="0" indent="-342900">
              <a:lnSpc>
                <a:spcPct val="115000"/>
              </a:lnSpc>
              <a:buFont typeface="Arial" panose="020B0604020202020204" pitchFamily="34" charset="0"/>
              <a:buChar char="-"/>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Soil is the interface between the biosphere (living things), the hydrosphere (water), atmosphere (air), and the lithosphere (earth).</a:t>
            </a:r>
          </a:p>
          <a:p>
            <a:pPr marL="342900" lvl="0" indent="-342900">
              <a:lnSpc>
                <a:spcPct val="115000"/>
              </a:lnSpc>
              <a:buFont typeface="Arial" panose="020B0604020202020204" pitchFamily="34" charset="0"/>
              <a:buChar char="-"/>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A good deal of time goes into soil</a:t>
            </a:r>
          </a:p>
          <a:p>
            <a:pPr marL="342900" lvl="0" indent="-342900">
              <a:lnSpc>
                <a:spcPct val="115000"/>
              </a:lnSpc>
              <a:buFont typeface="Arial" panose="020B0604020202020204" pitchFamily="34" charset="0"/>
              <a:buChar char="-"/>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Soil is 45% mineral, 5% organic, 25% water, and 25% air (differs by the soil but vague breakdown)</a:t>
            </a:r>
          </a:p>
          <a:p>
            <a:pPr marL="0" lvl="0" indent="0">
              <a:lnSpc>
                <a:spcPct val="115000"/>
              </a:lnSpc>
              <a:buNone/>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410529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7599F-FD16-4AA3-904F-1049908F63DC}"/>
              </a:ext>
            </a:extLst>
          </p:cNvPr>
          <p:cNvSpPr>
            <a:spLocks noGrp="1"/>
          </p:cNvSpPr>
          <p:nvPr>
            <p:ph type="title"/>
          </p:nvPr>
        </p:nvSpPr>
        <p:spPr>
          <a:xfrm>
            <a:off x="838200" y="365125"/>
            <a:ext cx="11353800" cy="1325563"/>
          </a:xfrm>
        </p:spPr>
        <p:txBody>
          <a:bodyPr>
            <a:normAutofit/>
          </a:bodyPr>
          <a:lstStyle/>
          <a:p>
            <a:r>
              <a:rPr lang="en-US" sz="2800" dirty="0">
                <a:latin typeface="Times New Roman" panose="02020603050405020304" pitchFamily="18" charset="0"/>
                <a:cs typeface="Times New Roman" panose="02020603050405020304" pitchFamily="18" charset="0"/>
              </a:rPr>
              <a:t>Soil and Soil Dynamics Key Notes</a:t>
            </a:r>
          </a:p>
        </p:txBody>
      </p:sp>
      <p:sp>
        <p:nvSpPr>
          <p:cNvPr id="3" name="Content Placeholder 2">
            <a:extLst>
              <a:ext uri="{FF2B5EF4-FFF2-40B4-BE49-F238E27FC236}">
                <a16:creationId xmlns:a16="http://schemas.microsoft.com/office/drawing/2014/main" id="{E2353DAF-AE19-4729-B773-AC8C91B1E614}"/>
              </a:ext>
            </a:extLst>
          </p:cNvPr>
          <p:cNvSpPr>
            <a:spLocks noGrp="1"/>
          </p:cNvSpPr>
          <p:nvPr>
            <p:ph idx="1"/>
          </p:nvPr>
        </p:nvSpPr>
        <p:spPr/>
        <p:txBody>
          <a:bodyPr vert="horz" lIns="91440" tIns="45720" rIns="91440" bIns="45720" rtlCol="0" anchor="t">
            <a:noAutofit/>
          </a:bodyPr>
          <a:lstStyle/>
          <a:p>
            <a:pPr marL="0" lvl="0" indent="0">
              <a:lnSpc>
                <a:spcPct val="115000"/>
              </a:lnSpc>
              <a:buNone/>
            </a:pPr>
            <a:r>
              <a:rPr lang="en-CA" sz="1800" dirty="0">
                <a:latin typeface="Times New Roman" panose="02020603050405020304" pitchFamily="18" charset="0"/>
                <a:ea typeface="Calibri" panose="020F0502020204030204" pitchFamily="34" charset="0"/>
                <a:cs typeface="Times New Roman" panose="02020603050405020304" pitchFamily="18" charset="0"/>
              </a:rPr>
              <a:t>-     </a:t>
            </a: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Horizons:</a:t>
            </a:r>
          </a:p>
          <a:p>
            <a:pPr marL="742950" lvl="1" indent="-285750">
              <a:lnSpc>
                <a:spcPct val="115000"/>
              </a:lnSpc>
              <a:buFont typeface="Courier New" panose="02070309020205020404" pitchFamily="49" charset="0"/>
              <a:buChar char="o"/>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O -  organic (dead material)</a:t>
            </a:r>
          </a:p>
          <a:p>
            <a:pPr marL="742950" lvl="1" indent="-285750">
              <a:lnSpc>
                <a:spcPct val="115000"/>
              </a:lnSpc>
              <a:buFont typeface="Courier New" panose="02070309020205020404" pitchFamily="49" charset="0"/>
              <a:buChar char="o"/>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A - topsoil (mix of organics and minerals</a:t>
            </a:r>
          </a:p>
          <a:p>
            <a:pPr marL="742950" lvl="1" indent="-285750">
              <a:lnSpc>
                <a:spcPct val="115000"/>
              </a:lnSpc>
              <a:buFont typeface="Courier New" panose="02070309020205020404" pitchFamily="49" charset="0"/>
              <a:buChar char="o"/>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E - (alleviation water moves down and a dry mineral layer exists between top and subsoil)</a:t>
            </a:r>
          </a:p>
          <a:p>
            <a:pPr marL="742950" lvl="1" indent="-285750">
              <a:lnSpc>
                <a:spcPct val="115000"/>
              </a:lnSpc>
              <a:buFont typeface="Courier New" panose="02070309020205020404" pitchFamily="49" charset="0"/>
              <a:buChar char="o"/>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B - subsoil (few organics more minerals)</a:t>
            </a:r>
          </a:p>
          <a:p>
            <a:pPr marL="742950" lvl="1" indent="-285750">
              <a:lnSpc>
                <a:spcPct val="115000"/>
              </a:lnSpc>
              <a:buFont typeface="Courier New" panose="02070309020205020404" pitchFamily="49" charset="0"/>
              <a:buChar char="o"/>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C - parent rock</a:t>
            </a:r>
          </a:p>
          <a:p>
            <a:pPr marL="342900" lvl="0" indent="-342900">
              <a:lnSpc>
                <a:spcPct val="115000"/>
              </a:lnSpc>
              <a:buFont typeface="Arial" panose="020B0604020202020204" pitchFamily="34" charset="0"/>
              <a:buChar char="-"/>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Particle sizes</a:t>
            </a:r>
          </a:p>
          <a:p>
            <a:pPr marL="742950" lvl="1" indent="-285750">
              <a:lnSpc>
                <a:spcPct val="115000"/>
              </a:lnSpc>
              <a:buFont typeface="Courier New" panose="02070309020205020404" pitchFamily="49" charset="0"/>
              <a:buChar char="o"/>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Sand: 0.05-2mm</a:t>
            </a:r>
          </a:p>
          <a:p>
            <a:pPr marL="742950" lvl="1" indent="-285750">
              <a:lnSpc>
                <a:spcPct val="115000"/>
              </a:lnSpc>
              <a:buFont typeface="Courier New" panose="02070309020205020404" pitchFamily="49" charset="0"/>
              <a:buChar char="o"/>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Silt: 0.002-0.05mm</a:t>
            </a:r>
          </a:p>
          <a:p>
            <a:pPr marL="742950" lvl="1" indent="-285750">
              <a:lnSpc>
                <a:spcPct val="115000"/>
              </a:lnSpc>
              <a:buFont typeface="Courier New" panose="02070309020205020404" pitchFamily="49" charset="0"/>
              <a:buChar char="o"/>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Clay: &lt;0.002mm</a:t>
            </a:r>
          </a:p>
          <a:p>
            <a:pPr marL="342900" lvl="0" indent="-342900">
              <a:lnSpc>
                <a:spcPct val="115000"/>
              </a:lnSpc>
              <a:buFont typeface="Arial" panose="020B0604020202020204" pitchFamily="34" charset="0"/>
              <a:buChar char="-"/>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Porosity: How well can the soil drain itself?</a:t>
            </a:r>
          </a:p>
          <a:p>
            <a:pPr marL="742950" lvl="1" indent="-285750">
              <a:lnSpc>
                <a:spcPct val="115000"/>
              </a:lnSpc>
              <a:spcAft>
                <a:spcPts val="1000"/>
              </a:spcAft>
              <a:buFont typeface="Courier New" panose="02070309020205020404" pitchFamily="49" charset="0"/>
              <a:buChar char="o"/>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Sand drains the fastest, clay drains by far the slowest</a:t>
            </a:r>
          </a:p>
        </p:txBody>
      </p:sp>
    </p:spTree>
    <p:extLst>
      <p:ext uri="{BB962C8B-B14F-4D97-AF65-F5344CB8AC3E}">
        <p14:creationId xmlns:p14="http://schemas.microsoft.com/office/powerpoint/2010/main" val="24187342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7599F-FD16-4AA3-904F-1049908F63DC}"/>
              </a:ext>
            </a:extLst>
          </p:cNvPr>
          <p:cNvSpPr>
            <a:spLocks noGrp="1"/>
          </p:cNvSpPr>
          <p:nvPr>
            <p:ph type="title"/>
          </p:nvPr>
        </p:nvSpPr>
        <p:spPr>
          <a:xfrm>
            <a:off x="838200" y="365125"/>
            <a:ext cx="11353800" cy="1325563"/>
          </a:xfrm>
        </p:spPr>
        <p:txBody>
          <a:bodyPr>
            <a:normAutofit/>
          </a:bodyPr>
          <a:lstStyle/>
          <a:p>
            <a:r>
              <a:rPr lang="en-US" sz="2800" dirty="0">
                <a:latin typeface="Times New Roman" panose="02020603050405020304" pitchFamily="18" charset="0"/>
                <a:cs typeface="Times New Roman" panose="02020603050405020304" pitchFamily="18" charset="0"/>
              </a:rPr>
              <a:t>Soil and Soil Dynamics Key Notes</a:t>
            </a:r>
          </a:p>
        </p:txBody>
      </p:sp>
      <p:sp>
        <p:nvSpPr>
          <p:cNvPr id="3" name="Content Placeholder 2">
            <a:extLst>
              <a:ext uri="{FF2B5EF4-FFF2-40B4-BE49-F238E27FC236}">
                <a16:creationId xmlns:a16="http://schemas.microsoft.com/office/drawing/2014/main" id="{E2353DAF-AE19-4729-B773-AC8C91B1E614}"/>
              </a:ext>
            </a:extLst>
          </p:cNvPr>
          <p:cNvSpPr>
            <a:spLocks noGrp="1"/>
          </p:cNvSpPr>
          <p:nvPr>
            <p:ph idx="1"/>
          </p:nvPr>
        </p:nvSpPr>
        <p:spPr/>
        <p:txBody>
          <a:bodyPr vert="horz" lIns="91440" tIns="45720" rIns="91440" bIns="45720" rtlCol="0" anchor="t">
            <a:noAutofit/>
          </a:bodyPr>
          <a:lstStyle/>
          <a:p>
            <a:pPr marL="342900" lvl="0" indent="-342900">
              <a:lnSpc>
                <a:spcPct val="115000"/>
              </a:lnSpc>
              <a:buFont typeface="Arial" panose="020B0604020202020204" pitchFamily="34" charset="0"/>
              <a:buChar char="-"/>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Hundreds of years go into the weathering of rock into soil, meaning that it is not a particularly renewable resource</a:t>
            </a:r>
          </a:p>
          <a:p>
            <a:pPr marL="342900" lvl="0" indent="-342900">
              <a:lnSpc>
                <a:spcPct val="115000"/>
              </a:lnSpc>
              <a:buFont typeface="Arial" panose="020B0604020202020204" pitchFamily="34" charset="0"/>
              <a:buChar char="-"/>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Rock Cycle: rocks start igneous (from fire) and can break down and become sedimentary, or change around and become metamorphic</a:t>
            </a:r>
          </a:p>
          <a:p>
            <a:pPr marL="342900" lvl="0" indent="-342900">
              <a:lnSpc>
                <a:spcPct val="115000"/>
              </a:lnSpc>
              <a:buFont typeface="Arial" panose="020B0604020202020204" pitchFamily="34" charset="0"/>
              <a:buChar char="-"/>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These rocks at some point whether into soil when on the surface</a:t>
            </a:r>
          </a:p>
          <a:p>
            <a:pPr marL="342900" lvl="0" indent="-342900">
              <a:lnSpc>
                <a:spcPct val="115000"/>
              </a:lnSpc>
              <a:buFont typeface="Arial" panose="020B0604020202020204" pitchFamily="34" charset="0"/>
              <a:buChar char="-"/>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Soil triangle is a breakdown of sand, silt, and clay</a:t>
            </a:r>
          </a:p>
          <a:p>
            <a:pPr marL="342900" lvl="0" indent="-342900">
              <a:lnSpc>
                <a:spcPct val="115000"/>
              </a:lnSpc>
              <a:buFont typeface="Arial" panose="020B0604020202020204" pitchFamily="34" charset="0"/>
              <a:buChar char="-"/>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Anything over 50% clay will behave like clay and will not be useful</a:t>
            </a:r>
          </a:p>
          <a:p>
            <a:pPr marL="342900" lvl="0" indent="-342900">
              <a:lnSpc>
                <a:spcPct val="115000"/>
              </a:lnSpc>
              <a:spcAft>
                <a:spcPts val="1000"/>
              </a:spcAft>
              <a:buFont typeface="Arial" panose="020B0604020202020204" pitchFamily="34" charset="0"/>
              <a:buChar char="-"/>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20% clay, 40% sand and silt will be a loam or an ideal breakdown</a:t>
            </a:r>
          </a:p>
        </p:txBody>
      </p:sp>
    </p:spTree>
    <p:extLst>
      <p:ext uri="{BB962C8B-B14F-4D97-AF65-F5344CB8AC3E}">
        <p14:creationId xmlns:p14="http://schemas.microsoft.com/office/powerpoint/2010/main" val="3278149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7599F-FD16-4AA3-904F-1049908F63DC}"/>
              </a:ext>
            </a:extLst>
          </p:cNvPr>
          <p:cNvSpPr>
            <a:spLocks noGrp="1"/>
          </p:cNvSpPr>
          <p:nvPr>
            <p:ph type="title"/>
          </p:nvPr>
        </p:nvSpPr>
        <p:spPr>
          <a:xfrm>
            <a:off x="838200" y="365125"/>
            <a:ext cx="11353800" cy="1325563"/>
          </a:xfrm>
        </p:spPr>
        <p:txBody>
          <a:bodyPr>
            <a:normAutofit/>
          </a:bodyPr>
          <a:lstStyle/>
          <a:p>
            <a:r>
              <a:rPr lang="en-US" sz="2800" dirty="0">
                <a:latin typeface="Times New Roman" panose="02020603050405020304" pitchFamily="18" charset="0"/>
                <a:cs typeface="Times New Roman" panose="02020603050405020304" pitchFamily="18" charset="0"/>
              </a:rPr>
              <a:t>Soil and Soil Dynamics Key Notes</a:t>
            </a:r>
          </a:p>
        </p:txBody>
      </p:sp>
      <p:sp>
        <p:nvSpPr>
          <p:cNvPr id="3" name="Content Placeholder 2">
            <a:extLst>
              <a:ext uri="{FF2B5EF4-FFF2-40B4-BE49-F238E27FC236}">
                <a16:creationId xmlns:a16="http://schemas.microsoft.com/office/drawing/2014/main" id="{E2353DAF-AE19-4729-B773-AC8C91B1E614}"/>
              </a:ext>
            </a:extLst>
          </p:cNvPr>
          <p:cNvSpPr>
            <a:spLocks noGrp="1"/>
          </p:cNvSpPr>
          <p:nvPr>
            <p:ph idx="1"/>
          </p:nvPr>
        </p:nvSpPr>
        <p:spPr/>
        <p:txBody>
          <a:bodyPr vert="horz" lIns="91440" tIns="45720" rIns="91440" bIns="45720" rtlCol="0" anchor="t">
            <a:noAutofit/>
          </a:bodyPr>
          <a:lstStyle/>
          <a:p>
            <a:pPr marL="342900" lvl="0" indent="-342900">
              <a:lnSpc>
                <a:spcPct val="115000"/>
              </a:lnSpc>
              <a:buFont typeface="Arial" panose="020B0604020202020204" pitchFamily="34" charset="0"/>
              <a:buChar char="-"/>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Cation exchange capacity is an important concept positively charged nutrient cations are attracted to negatively charged organic molecules and clay</a:t>
            </a:r>
          </a:p>
          <a:p>
            <a:pPr marL="342900" lvl="0" indent="-342900">
              <a:lnSpc>
                <a:spcPct val="115000"/>
              </a:lnSpc>
              <a:buFont typeface="Arial" panose="020B0604020202020204" pitchFamily="34" charset="0"/>
              <a:buChar char="-"/>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Soil compaction can erode soil (heavy machinery on wet soil) leads to little to no air in the soil</a:t>
            </a:r>
          </a:p>
          <a:p>
            <a:pPr marL="342900" lvl="0" indent="-342900">
              <a:lnSpc>
                <a:spcPct val="115000"/>
              </a:lnSpc>
              <a:buFont typeface="Arial" panose="020B0604020202020204" pitchFamily="34" charset="0"/>
              <a:buChar char="-"/>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Salinization happens through flood irrigation</a:t>
            </a:r>
          </a:p>
          <a:p>
            <a:pPr marL="742950" lvl="1" indent="-285750">
              <a:lnSpc>
                <a:spcPct val="115000"/>
              </a:lnSpc>
              <a:buFont typeface="Courier New" panose="02070309020205020404" pitchFamily="49" charset="0"/>
              <a:buChar char="o"/>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When plants take in water, they leave salts behind</a:t>
            </a:r>
          </a:p>
          <a:p>
            <a:pPr marL="742950" lvl="1" indent="-285750">
              <a:lnSpc>
                <a:spcPct val="115000"/>
              </a:lnSpc>
              <a:buFont typeface="Courier New" panose="02070309020205020404" pitchFamily="49" charset="0"/>
              <a:buChar char="o"/>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These are normally washed away by rain</a:t>
            </a:r>
          </a:p>
          <a:p>
            <a:pPr marL="742950" lvl="1" indent="-285750">
              <a:lnSpc>
                <a:spcPct val="115000"/>
              </a:lnSpc>
              <a:buFont typeface="Courier New" panose="02070309020205020404" pitchFamily="49" charset="0"/>
              <a:buChar char="o"/>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When the water is drawn from the ground then it depletes the soil of water leaving only salt</a:t>
            </a:r>
          </a:p>
          <a:p>
            <a:pPr marL="742950" lvl="1" indent="-285750">
              <a:lnSpc>
                <a:spcPct val="115000"/>
              </a:lnSpc>
              <a:buFont typeface="Courier New" panose="02070309020205020404" pitchFamily="49" charset="0"/>
              <a:buChar char="o"/>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Salt resistant crops, wash with fresh water or crops with bigger roots are potential solutions</a:t>
            </a:r>
          </a:p>
          <a:p>
            <a:pPr marL="342900" lvl="0" indent="-342900">
              <a:lnSpc>
                <a:spcPct val="115000"/>
              </a:lnSpc>
              <a:spcAft>
                <a:spcPts val="1000"/>
              </a:spcAft>
              <a:buFont typeface="Arial" panose="020B0604020202020204" pitchFamily="34" charset="0"/>
              <a:buChar char="-"/>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The idea is that soil is by no means renewable at the rate we are consuming/damaging it</a:t>
            </a:r>
          </a:p>
        </p:txBody>
      </p:sp>
    </p:spTree>
    <p:extLst>
      <p:ext uri="{BB962C8B-B14F-4D97-AF65-F5344CB8AC3E}">
        <p14:creationId xmlns:p14="http://schemas.microsoft.com/office/powerpoint/2010/main" val="41848438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7599F-FD16-4AA3-904F-1049908F63DC}"/>
              </a:ext>
            </a:extLst>
          </p:cNvPr>
          <p:cNvSpPr>
            <a:spLocks noGrp="1"/>
          </p:cNvSpPr>
          <p:nvPr>
            <p:ph type="title"/>
          </p:nvPr>
        </p:nvSpPr>
        <p:spPr>
          <a:xfrm>
            <a:off x="838200" y="365125"/>
            <a:ext cx="11353800" cy="1325563"/>
          </a:xfrm>
        </p:spPr>
        <p:txBody>
          <a:bodyPr>
            <a:normAutofit/>
          </a:bodyPr>
          <a:lstStyle/>
          <a:p>
            <a:r>
              <a:rPr lang="en-US" sz="2800" dirty="0">
                <a:latin typeface="Times New Roman" panose="02020603050405020304" pitchFamily="18" charset="0"/>
                <a:cs typeface="Times New Roman" panose="02020603050405020304" pitchFamily="18" charset="0"/>
              </a:rPr>
              <a:t>Soil and Soil Dynamics Notes</a:t>
            </a:r>
          </a:p>
        </p:txBody>
      </p:sp>
      <p:sp>
        <p:nvSpPr>
          <p:cNvPr id="3" name="Content Placeholder 2">
            <a:extLst>
              <a:ext uri="{FF2B5EF4-FFF2-40B4-BE49-F238E27FC236}">
                <a16:creationId xmlns:a16="http://schemas.microsoft.com/office/drawing/2014/main" id="{E2353DAF-AE19-4729-B773-AC8C91B1E614}"/>
              </a:ext>
            </a:extLst>
          </p:cNvPr>
          <p:cNvSpPr>
            <a:spLocks noGrp="1"/>
          </p:cNvSpPr>
          <p:nvPr>
            <p:ph idx="1"/>
          </p:nvPr>
        </p:nvSpPr>
        <p:spPr/>
        <p:txBody>
          <a:bodyPr vert="horz" lIns="91440" tIns="45720" rIns="91440" bIns="45720" rtlCol="0" anchor="t">
            <a:noAutofit/>
          </a:bodyPr>
          <a:lstStyle/>
          <a:p>
            <a:pPr marL="342900" lvl="0" indent="-342900">
              <a:lnSpc>
                <a:spcPct val="115000"/>
              </a:lnSpc>
              <a:buFont typeface="Arial" panose="020B0604020202020204" pitchFamily="34" charset="0"/>
              <a:buChar char="-"/>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Soils start with rock that weathers over time, both chemically and mechanically</a:t>
            </a:r>
          </a:p>
          <a:p>
            <a:pPr marL="742950" lvl="1" indent="-285750">
              <a:lnSpc>
                <a:spcPct val="115000"/>
              </a:lnSpc>
              <a:buFont typeface="Courier New" panose="02070309020205020404" pitchFamily="49" charset="0"/>
              <a:buChar char="o"/>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________ is any breaking down of a rock that increases the surface area</a:t>
            </a:r>
          </a:p>
          <a:p>
            <a:pPr marL="742950" lvl="1" indent="-285750">
              <a:lnSpc>
                <a:spcPct val="115000"/>
              </a:lnSpc>
              <a:buFont typeface="Courier New" panose="02070309020205020404" pitchFamily="49" charset="0"/>
              <a:buChar char="o"/>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________ is any oxidation or other reactions that contribute to the breakdown of a rock</a:t>
            </a:r>
          </a:p>
          <a:p>
            <a:pPr marL="342900" lvl="0" indent="-342900">
              <a:lnSpc>
                <a:spcPct val="115000"/>
              </a:lnSpc>
              <a:buFont typeface="Arial" panose="020B0604020202020204" pitchFamily="34" charset="0"/>
              <a:buChar char="-"/>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Soil is the interface between the ________ (living things), the ________ (water), ________ (air), and the ________ (earth).</a:t>
            </a:r>
          </a:p>
          <a:p>
            <a:pPr marL="342900" lvl="0" indent="-342900">
              <a:lnSpc>
                <a:spcPct val="115000"/>
              </a:lnSpc>
              <a:buFont typeface="Arial" panose="020B0604020202020204" pitchFamily="34" charset="0"/>
              <a:buChar char="-"/>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A good deal of time goes into soil</a:t>
            </a:r>
          </a:p>
          <a:p>
            <a:pPr marL="342900" lvl="0" indent="-342900">
              <a:lnSpc>
                <a:spcPct val="115000"/>
              </a:lnSpc>
              <a:buFont typeface="Arial" panose="020B0604020202020204" pitchFamily="34" charset="0"/>
              <a:buChar char="-"/>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Soil is 45% mineral, 5% organic, 25% water, and 25% air (differs by the soil but vague breakdown)</a:t>
            </a:r>
          </a:p>
          <a:p>
            <a:pPr marL="0" lvl="0" indent="0">
              <a:lnSpc>
                <a:spcPct val="115000"/>
              </a:lnSpc>
              <a:buNone/>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414322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7599F-FD16-4AA3-904F-1049908F63DC}"/>
              </a:ext>
            </a:extLst>
          </p:cNvPr>
          <p:cNvSpPr>
            <a:spLocks noGrp="1"/>
          </p:cNvSpPr>
          <p:nvPr>
            <p:ph type="title"/>
          </p:nvPr>
        </p:nvSpPr>
        <p:spPr>
          <a:xfrm>
            <a:off x="838200" y="365125"/>
            <a:ext cx="11353800" cy="1325563"/>
          </a:xfrm>
        </p:spPr>
        <p:txBody>
          <a:bodyPr>
            <a:normAutofit/>
          </a:bodyPr>
          <a:lstStyle/>
          <a:p>
            <a:r>
              <a:rPr lang="en-US" sz="2800" dirty="0">
                <a:latin typeface="Times New Roman" panose="02020603050405020304" pitchFamily="18" charset="0"/>
                <a:cs typeface="Times New Roman" panose="02020603050405020304" pitchFamily="18" charset="0"/>
              </a:rPr>
              <a:t>Soil and Soil Dynamics Notes</a:t>
            </a:r>
          </a:p>
        </p:txBody>
      </p:sp>
      <p:sp>
        <p:nvSpPr>
          <p:cNvPr id="3" name="Content Placeholder 2">
            <a:extLst>
              <a:ext uri="{FF2B5EF4-FFF2-40B4-BE49-F238E27FC236}">
                <a16:creationId xmlns:a16="http://schemas.microsoft.com/office/drawing/2014/main" id="{E2353DAF-AE19-4729-B773-AC8C91B1E614}"/>
              </a:ext>
            </a:extLst>
          </p:cNvPr>
          <p:cNvSpPr>
            <a:spLocks noGrp="1"/>
          </p:cNvSpPr>
          <p:nvPr>
            <p:ph idx="1"/>
          </p:nvPr>
        </p:nvSpPr>
        <p:spPr/>
        <p:txBody>
          <a:bodyPr vert="horz" lIns="91440" tIns="45720" rIns="91440" bIns="45720" rtlCol="0" anchor="t">
            <a:noAutofit/>
          </a:bodyPr>
          <a:lstStyle/>
          <a:p>
            <a:pPr marL="342900" lvl="0" indent="-342900">
              <a:lnSpc>
                <a:spcPct val="115000"/>
              </a:lnSpc>
              <a:buFont typeface="Arial" panose="020B0604020202020204" pitchFamily="34" charset="0"/>
              <a:buChar char="-"/>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Hundreds of years go into the weathering of rock into soil, meaning that it is not a particularly renewable resource</a:t>
            </a:r>
          </a:p>
          <a:p>
            <a:pPr marL="342900" lvl="0" indent="-342900">
              <a:lnSpc>
                <a:spcPct val="115000"/>
              </a:lnSpc>
              <a:buFont typeface="Arial" panose="020B0604020202020204" pitchFamily="34" charset="0"/>
              <a:buChar char="-"/>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Rock Cycle: rocks start igneous (from fire) and can break down and become sedimentary, or change around and become metamorphic</a:t>
            </a:r>
          </a:p>
          <a:p>
            <a:pPr marL="342900" lvl="0" indent="-342900">
              <a:lnSpc>
                <a:spcPct val="115000"/>
              </a:lnSpc>
              <a:buFont typeface="Arial" panose="020B0604020202020204" pitchFamily="34" charset="0"/>
              <a:buChar char="-"/>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These rocks at some point whether into soil when on the surface</a:t>
            </a:r>
          </a:p>
          <a:p>
            <a:pPr marL="342900" lvl="0" indent="-342900">
              <a:lnSpc>
                <a:spcPct val="115000"/>
              </a:lnSpc>
              <a:buFont typeface="Arial" panose="020B0604020202020204" pitchFamily="34" charset="0"/>
              <a:buChar char="-"/>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Soil triangle is a breakdown of ________, ________, and clay</a:t>
            </a:r>
          </a:p>
          <a:p>
            <a:pPr marL="342900" lvl="0" indent="-342900">
              <a:lnSpc>
                <a:spcPct val="115000"/>
              </a:lnSpc>
              <a:buFont typeface="Arial" panose="020B0604020202020204" pitchFamily="34" charset="0"/>
              <a:buChar char="-"/>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Anything over 50% clay will behave like clay and will not be useful</a:t>
            </a:r>
          </a:p>
          <a:p>
            <a:pPr marL="342900" lvl="0" indent="-342900">
              <a:lnSpc>
                <a:spcPct val="115000"/>
              </a:lnSpc>
              <a:spcAft>
                <a:spcPts val="1000"/>
              </a:spcAft>
              <a:buFont typeface="Arial" panose="020B0604020202020204" pitchFamily="34" charset="0"/>
              <a:buChar char="-"/>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20% clay, 40% sand and silt will be a loam or an ideal breakdown</a:t>
            </a:r>
          </a:p>
        </p:txBody>
      </p:sp>
    </p:spTree>
    <p:extLst>
      <p:ext uri="{BB962C8B-B14F-4D97-AF65-F5344CB8AC3E}">
        <p14:creationId xmlns:p14="http://schemas.microsoft.com/office/powerpoint/2010/main" val="28814548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7599F-FD16-4AA3-904F-1049908F63DC}"/>
              </a:ext>
            </a:extLst>
          </p:cNvPr>
          <p:cNvSpPr>
            <a:spLocks noGrp="1"/>
          </p:cNvSpPr>
          <p:nvPr>
            <p:ph type="title"/>
          </p:nvPr>
        </p:nvSpPr>
        <p:spPr>
          <a:xfrm>
            <a:off x="838200" y="365125"/>
            <a:ext cx="11353800" cy="1325563"/>
          </a:xfrm>
        </p:spPr>
        <p:txBody>
          <a:bodyPr>
            <a:normAutofit/>
          </a:bodyPr>
          <a:lstStyle/>
          <a:p>
            <a:r>
              <a:rPr lang="en-US" sz="2800" dirty="0">
                <a:latin typeface="Times New Roman" panose="02020603050405020304" pitchFamily="18" charset="0"/>
                <a:cs typeface="Times New Roman" panose="02020603050405020304" pitchFamily="18" charset="0"/>
              </a:rPr>
              <a:t>Soil and Soil Dynamics Notes</a:t>
            </a:r>
          </a:p>
        </p:txBody>
      </p:sp>
      <p:sp>
        <p:nvSpPr>
          <p:cNvPr id="3" name="Content Placeholder 2">
            <a:extLst>
              <a:ext uri="{FF2B5EF4-FFF2-40B4-BE49-F238E27FC236}">
                <a16:creationId xmlns:a16="http://schemas.microsoft.com/office/drawing/2014/main" id="{E2353DAF-AE19-4729-B773-AC8C91B1E614}"/>
              </a:ext>
            </a:extLst>
          </p:cNvPr>
          <p:cNvSpPr>
            <a:spLocks noGrp="1"/>
          </p:cNvSpPr>
          <p:nvPr>
            <p:ph idx="1"/>
          </p:nvPr>
        </p:nvSpPr>
        <p:spPr/>
        <p:txBody>
          <a:bodyPr vert="horz" lIns="91440" tIns="45720" rIns="91440" bIns="45720" rtlCol="0" anchor="t">
            <a:noAutofit/>
          </a:bodyPr>
          <a:lstStyle/>
          <a:p>
            <a:pPr marL="342900" lvl="0" indent="-342900">
              <a:lnSpc>
                <a:spcPct val="115000"/>
              </a:lnSpc>
              <a:buFont typeface="Arial" panose="020B0604020202020204" pitchFamily="34" charset="0"/>
              <a:buChar char="-"/>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Cation exchange capacity is an important concept positively charged nutrient cations are attracted to negatively charged organic molecules and clay</a:t>
            </a:r>
          </a:p>
          <a:p>
            <a:pPr marL="342900" lvl="0" indent="-342900">
              <a:lnSpc>
                <a:spcPct val="115000"/>
              </a:lnSpc>
              <a:buFont typeface="Arial" panose="020B0604020202020204" pitchFamily="34" charset="0"/>
              <a:buChar char="-"/>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Soil compaction can erode soil (heavy machinery on wet soil) leads to little to no air in the soil</a:t>
            </a:r>
          </a:p>
          <a:p>
            <a:pPr marL="342900" lvl="0" indent="-342900">
              <a:lnSpc>
                <a:spcPct val="115000"/>
              </a:lnSpc>
              <a:buFont typeface="Arial" panose="020B0604020202020204" pitchFamily="34" charset="0"/>
              <a:buChar char="-"/>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________ happens through flood irrigation</a:t>
            </a:r>
          </a:p>
          <a:p>
            <a:pPr marL="742950" lvl="1" indent="-285750">
              <a:lnSpc>
                <a:spcPct val="115000"/>
              </a:lnSpc>
              <a:buFont typeface="Courier New" panose="02070309020205020404" pitchFamily="49" charset="0"/>
              <a:buChar char="o"/>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When plants take in water, they leave salts behind</a:t>
            </a:r>
          </a:p>
          <a:p>
            <a:pPr marL="742950" lvl="1" indent="-285750">
              <a:lnSpc>
                <a:spcPct val="115000"/>
              </a:lnSpc>
              <a:buFont typeface="Courier New" panose="02070309020205020404" pitchFamily="49" charset="0"/>
              <a:buChar char="o"/>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These are normally washed away by rain</a:t>
            </a:r>
          </a:p>
          <a:p>
            <a:pPr marL="742950" lvl="1" indent="-285750">
              <a:lnSpc>
                <a:spcPct val="115000"/>
              </a:lnSpc>
              <a:buFont typeface="Courier New" panose="02070309020205020404" pitchFamily="49" charset="0"/>
              <a:buChar char="o"/>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When the water is drawn from the ground then it depletes the soil of water leaving only salt</a:t>
            </a:r>
          </a:p>
          <a:p>
            <a:pPr marL="742950" lvl="1" indent="-285750">
              <a:lnSpc>
                <a:spcPct val="115000"/>
              </a:lnSpc>
              <a:buFont typeface="Courier New" panose="02070309020205020404" pitchFamily="49" charset="0"/>
              <a:buChar char="o"/>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Salt resistant crops, wash with fresh water or crops with bigger roots are potential solutions</a:t>
            </a:r>
          </a:p>
          <a:p>
            <a:pPr marL="342900" lvl="0" indent="-342900">
              <a:lnSpc>
                <a:spcPct val="115000"/>
              </a:lnSpc>
              <a:spcAft>
                <a:spcPts val="1000"/>
              </a:spcAft>
              <a:buFont typeface="Arial" panose="020B0604020202020204" pitchFamily="34" charset="0"/>
              <a:buChar char="-"/>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The idea is that soil is by no means renewable at the rate we are consuming/damaging it</a:t>
            </a:r>
          </a:p>
        </p:txBody>
      </p:sp>
    </p:spTree>
    <p:extLst>
      <p:ext uri="{BB962C8B-B14F-4D97-AF65-F5344CB8AC3E}">
        <p14:creationId xmlns:p14="http://schemas.microsoft.com/office/powerpoint/2010/main" val="3364710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A5582C-4D5D-4CD3-A20B-3D7D5856E84B}"/>
              </a:ext>
            </a:extLst>
          </p:cNvPr>
          <p:cNvSpPr txBox="1"/>
          <p:nvPr/>
        </p:nvSpPr>
        <p:spPr>
          <a:xfrm>
            <a:off x="353258" y="1784412"/>
            <a:ext cx="11485484" cy="2727413"/>
          </a:xfrm>
          <a:prstGeom prst="rect">
            <a:avLst/>
          </a:prstGeom>
          <a:noFill/>
        </p:spPr>
        <p:txBody>
          <a:bodyPr wrap="square" rtlCol="0">
            <a:spAutoFit/>
          </a:bodyPr>
          <a:lstStyle/>
          <a:p>
            <a:pPr marL="342900" lvl="0" indent="-342900">
              <a:lnSpc>
                <a:spcPct val="115000"/>
              </a:lnSpc>
              <a:buFont typeface="Arial" panose="020B0604020202020204" pitchFamily="34" charset="0"/>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The NPK number represents the percentage of the primary nutrient relative to the total weight of the package</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The rest is considered filler or inert material which help in bulk out the package and make distributing nutrients </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Plants can NOT distinguish between organic and man-made fertilizers</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Man-made fertilizers distribute nutrients to plant quicker due to it being more water soluble</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Excessive fertilizer to plant too quickly can either burn, harm, or kill the plant</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Organic nutrients are never in a concentration that is high enough to kill the plant</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However, it takes awhile for the nutrient to break down and absorb by the plant</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CA" dirty="0"/>
          </a:p>
        </p:txBody>
      </p:sp>
      <p:sp>
        <p:nvSpPr>
          <p:cNvPr id="5" name="TextBox 4">
            <a:extLst>
              <a:ext uri="{FF2B5EF4-FFF2-40B4-BE49-F238E27FC236}">
                <a16:creationId xmlns:a16="http://schemas.microsoft.com/office/drawing/2014/main" id="{BE33ED86-05F4-48F3-9BA2-C51B78186FF9}"/>
              </a:ext>
            </a:extLst>
          </p:cNvPr>
          <p:cNvSpPr txBox="1"/>
          <p:nvPr/>
        </p:nvSpPr>
        <p:spPr>
          <a:xfrm>
            <a:off x="375083" y="911258"/>
            <a:ext cx="6602766" cy="548099"/>
          </a:xfrm>
          <a:prstGeom prst="rect">
            <a:avLst/>
          </a:prstGeom>
          <a:noFill/>
        </p:spPr>
        <p:txBody>
          <a:bodyPr wrap="square" rtlCol="0">
            <a:spAutoFit/>
          </a:bodyPr>
          <a:lstStyle/>
          <a:p>
            <a:pPr>
              <a:lnSpc>
                <a:spcPct val="115000"/>
              </a:lnSpc>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Learn the Basics of Fertilizer Key Points</a:t>
            </a:r>
            <a:endParaRPr lang="en-CA"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814453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E0751-5E59-40EA-A7B0-F02E3F4E98F1}"/>
              </a:ext>
            </a:extLst>
          </p:cNvPr>
          <p:cNvSpPr>
            <a:spLocks noGrp="1"/>
          </p:cNvSpPr>
          <p:nvPr>
            <p:ph type="title"/>
          </p:nvPr>
        </p:nvSpPr>
        <p:spPr>
          <a:xfrm>
            <a:off x="5014773" y="2766218"/>
            <a:ext cx="2162453" cy="1325563"/>
          </a:xfrm>
        </p:spPr>
        <p:txBody>
          <a:bodyPr>
            <a:normAutofit/>
          </a:bodyPr>
          <a:lstStyle/>
          <a:p>
            <a:r>
              <a:rPr lang="en-CA" sz="2800" dirty="0">
                <a:latin typeface="Times New Roman" panose="02020603050405020304" pitchFamily="18" charset="0"/>
                <a:cs typeface="Times New Roman" panose="02020603050405020304" pitchFamily="18" charset="0"/>
              </a:rPr>
              <a:t>Guide Sheets</a:t>
            </a:r>
          </a:p>
        </p:txBody>
      </p:sp>
    </p:spTree>
    <p:extLst>
      <p:ext uri="{BB962C8B-B14F-4D97-AF65-F5344CB8AC3E}">
        <p14:creationId xmlns:p14="http://schemas.microsoft.com/office/powerpoint/2010/main" val="25313572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CDDDB0-E023-4105-B600-541A63C4AE42}"/>
              </a:ext>
            </a:extLst>
          </p:cNvPr>
          <p:cNvSpPr/>
          <p:nvPr/>
        </p:nvSpPr>
        <p:spPr>
          <a:xfrm>
            <a:off x="6096000" y="799251"/>
            <a:ext cx="6096000" cy="605875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787086FD-65E4-4F1E-9AA1-BFA944BD8306}"/>
              </a:ext>
            </a:extLst>
          </p:cNvPr>
          <p:cNvSpPr/>
          <p:nvPr/>
        </p:nvSpPr>
        <p:spPr>
          <a:xfrm>
            <a:off x="8878" y="780024"/>
            <a:ext cx="6096000" cy="605875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3">
            <a:extLst>
              <a:ext uri="{FF2B5EF4-FFF2-40B4-BE49-F238E27FC236}">
                <a16:creationId xmlns:a16="http://schemas.microsoft.com/office/drawing/2014/main" id="{BD27EFFC-005D-4068-9026-593E1BAB7AA9}"/>
              </a:ext>
            </a:extLst>
          </p:cNvPr>
          <p:cNvSpPr txBox="1"/>
          <p:nvPr/>
        </p:nvSpPr>
        <p:spPr>
          <a:xfrm>
            <a:off x="142226" y="152029"/>
            <a:ext cx="3897297" cy="523220"/>
          </a:xfrm>
          <a:prstGeom prst="rect">
            <a:avLst/>
          </a:prstGeom>
          <a:noFill/>
        </p:spPr>
        <p:txBody>
          <a:bodyPr wrap="square" rtlCol="0">
            <a:spAutoFit/>
          </a:bodyPr>
          <a:lstStyle/>
          <a:p>
            <a:r>
              <a:rPr lang="en-CA" sz="2800" dirty="0">
                <a:latin typeface="Times New Roman" panose="02020603050405020304" pitchFamily="18" charset="0"/>
                <a:cs typeface="Times New Roman" panose="02020603050405020304" pitchFamily="18" charset="0"/>
              </a:rPr>
              <a:t>Composting Guide Sheet</a:t>
            </a:r>
          </a:p>
        </p:txBody>
      </p:sp>
      <p:sp>
        <p:nvSpPr>
          <p:cNvPr id="5" name="TextBox 4">
            <a:extLst>
              <a:ext uri="{FF2B5EF4-FFF2-40B4-BE49-F238E27FC236}">
                <a16:creationId xmlns:a16="http://schemas.microsoft.com/office/drawing/2014/main" id="{C2EB869E-A3F4-4F80-B100-7FBB45FEE51C}"/>
              </a:ext>
            </a:extLst>
          </p:cNvPr>
          <p:cNvSpPr txBox="1"/>
          <p:nvPr/>
        </p:nvSpPr>
        <p:spPr>
          <a:xfrm>
            <a:off x="226657" y="4650826"/>
            <a:ext cx="5944895" cy="1361014"/>
          </a:xfrm>
          <a:prstGeom prst="rect">
            <a:avLst/>
          </a:prstGeom>
          <a:noFill/>
        </p:spPr>
        <p:txBody>
          <a:bodyPr wrap="square" rtlCol="0">
            <a:spAutoFit/>
          </a:bodyPr>
          <a:lstStyle/>
          <a:p>
            <a:pPr>
              <a:lnSpc>
                <a:spcPct val="107000"/>
              </a:lnSpc>
              <a:spcBef>
                <a:spcPts val="200"/>
              </a:spcBef>
            </a:pPr>
            <a:r>
              <a:rPr lang="en-CA" sz="1800"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What is composting?</a:t>
            </a:r>
          </a:p>
          <a:p>
            <a:pPr marL="342900" lvl="0" indent="-342900">
              <a:lnSpc>
                <a:spcPct val="107000"/>
              </a:lnSpc>
              <a:spcAft>
                <a:spcPts val="800"/>
              </a:spcAft>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Natural process of decomposition and recycling of organic material into humus (a rich soil additive)</a:t>
            </a:r>
          </a:p>
          <a:p>
            <a:endParaRPr lang="en-CA" dirty="0"/>
          </a:p>
        </p:txBody>
      </p:sp>
      <p:sp>
        <p:nvSpPr>
          <p:cNvPr id="6" name="TextBox 5">
            <a:extLst>
              <a:ext uri="{FF2B5EF4-FFF2-40B4-BE49-F238E27FC236}">
                <a16:creationId xmlns:a16="http://schemas.microsoft.com/office/drawing/2014/main" id="{BAE61758-A505-40CC-9234-CA3395242EB0}"/>
              </a:ext>
            </a:extLst>
          </p:cNvPr>
          <p:cNvSpPr txBox="1"/>
          <p:nvPr/>
        </p:nvSpPr>
        <p:spPr>
          <a:xfrm>
            <a:off x="6095999" y="1051539"/>
            <a:ext cx="6087123" cy="5806461"/>
          </a:xfrm>
          <a:prstGeom prst="rect">
            <a:avLst/>
          </a:prstGeom>
          <a:noFill/>
        </p:spPr>
        <p:txBody>
          <a:bodyPr wrap="square" rtlCol="0">
            <a:spAutoFit/>
          </a:bodyPr>
          <a:lstStyle/>
          <a:p>
            <a:pPr>
              <a:lnSpc>
                <a:spcPct val="107000"/>
              </a:lnSpc>
              <a:spcBef>
                <a:spcPts val="200"/>
              </a:spcBef>
            </a:pPr>
            <a:r>
              <a:rPr lang="en-CA" sz="1800"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Benefits</a:t>
            </a:r>
          </a:p>
          <a:p>
            <a:pPr marL="342900" lvl="0" indent="-342900">
              <a:lnSpc>
                <a:spcPct val="107000"/>
              </a:lnSpc>
              <a:buFont typeface="Wingdings" panose="05000000000000000000" pitchFamily="2" charset="2"/>
              <a:buChar char="v"/>
            </a:pPr>
            <a:r>
              <a:rPr lang="en-CA" dirty="0">
                <a:effectLst/>
                <a:latin typeface="Times New Roman" panose="02020603050405020304" pitchFamily="18" charset="0"/>
                <a:ea typeface="Calibri" panose="020F0502020204030204" pitchFamily="34" charset="0"/>
                <a:cs typeface="Times New Roman" panose="02020603050405020304" pitchFamily="18" charset="0"/>
              </a:rPr>
              <a:t>Decreases municipal collection and disposal cost</a:t>
            </a:r>
          </a:p>
          <a:p>
            <a:pPr marL="742950" lvl="1" indent="-285750">
              <a:lnSpc>
                <a:spcPct val="107000"/>
              </a:lnSpc>
              <a:buFont typeface="Courier New" panose="02070309020205020404" pitchFamily="49" charset="0"/>
              <a:buChar char="o"/>
            </a:pPr>
            <a:r>
              <a:rPr lang="en-CA" dirty="0">
                <a:effectLst/>
                <a:latin typeface="Times New Roman" panose="02020603050405020304" pitchFamily="18" charset="0"/>
                <a:ea typeface="Calibri" panose="020F0502020204030204" pitchFamily="34" charset="0"/>
                <a:cs typeface="Times New Roman" panose="02020603050405020304" pitchFamily="18" charset="0"/>
              </a:rPr>
              <a:t>Decreases the amount of garbage → Decrease curb side garbage collection → Less collection required → Decreases cost</a:t>
            </a:r>
          </a:p>
          <a:p>
            <a:pPr marL="342900" lvl="0" indent="-342900">
              <a:lnSpc>
                <a:spcPct val="107000"/>
              </a:lnSpc>
              <a:buFont typeface="Wingdings" panose="05000000000000000000" pitchFamily="2" charset="2"/>
              <a:buChar char="v"/>
            </a:pPr>
            <a:r>
              <a:rPr lang="en-CA" dirty="0">
                <a:effectLst/>
                <a:latin typeface="Times New Roman" panose="02020603050405020304" pitchFamily="18" charset="0"/>
                <a:ea typeface="Calibri" panose="020F0502020204030204" pitchFamily="34" charset="0"/>
                <a:cs typeface="Times New Roman" panose="02020603050405020304" pitchFamily="18" charset="0"/>
              </a:rPr>
              <a:t>Prolong the life of landfill</a:t>
            </a:r>
          </a:p>
          <a:p>
            <a:pPr marL="742950" lvl="1" indent="-285750">
              <a:lnSpc>
                <a:spcPct val="107000"/>
              </a:lnSpc>
              <a:buFont typeface="Courier New" panose="02070309020205020404" pitchFamily="49" charset="0"/>
              <a:buChar char="o"/>
            </a:pPr>
            <a:r>
              <a:rPr lang="en-CA" dirty="0">
                <a:effectLst/>
                <a:latin typeface="Times New Roman" panose="02020603050405020304" pitchFamily="18" charset="0"/>
                <a:ea typeface="Calibri" panose="020F0502020204030204" pitchFamily="34" charset="0"/>
                <a:cs typeface="Times New Roman" panose="02020603050405020304" pitchFamily="18" charset="0"/>
              </a:rPr>
              <a:t>Landfills are designed to keep air and moisture out, which are necessary for decomposition. Methane gas and leachate are produced when organics break down under these conditions, so putting less organic waste into the household trash</a:t>
            </a:r>
          </a:p>
          <a:p>
            <a:pPr marL="342900" lvl="0" indent="-342900">
              <a:lnSpc>
                <a:spcPct val="107000"/>
              </a:lnSpc>
              <a:buFont typeface="Wingdings" panose="05000000000000000000" pitchFamily="2" charset="2"/>
              <a:buChar char="v"/>
            </a:pPr>
            <a:r>
              <a:rPr lang="en-CA" dirty="0">
                <a:effectLst/>
                <a:latin typeface="Times New Roman" panose="02020603050405020304" pitchFamily="18" charset="0"/>
                <a:ea typeface="Calibri" panose="020F0502020204030204" pitchFamily="34" charset="0"/>
                <a:cs typeface="Times New Roman" panose="02020603050405020304" pitchFamily="18" charset="0"/>
              </a:rPr>
              <a:t>Improves soil quality and plant health by:</a:t>
            </a:r>
          </a:p>
          <a:p>
            <a:pPr marL="742950" lvl="1" indent="-285750">
              <a:lnSpc>
                <a:spcPct val="107000"/>
              </a:lnSpc>
              <a:buFont typeface="Courier New" panose="02070309020205020404" pitchFamily="49" charset="0"/>
              <a:buChar char="o"/>
            </a:pPr>
            <a:r>
              <a:rPr lang="en-CA" dirty="0">
                <a:effectLst/>
                <a:latin typeface="Times New Roman" panose="02020603050405020304" pitchFamily="18" charset="0"/>
                <a:ea typeface="Calibri" panose="020F0502020204030204" pitchFamily="34" charset="0"/>
                <a:cs typeface="Times New Roman" panose="02020603050405020304" pitchFamily="18" charset="0"/>
              </a:rPr>
              <a:t>Retains moisture</a:t>
            </a:r>
          </a:p>
          <a:p>
            <a:pPr marL="742950" lvl="1" indent="-285750">
              <a:lnSpc>
                <a:spcPct val="107000"/>
              </a:lnSpc>
              <a:buFont typeface="Courier New" panose="02070309020205020404" pitchFamily="49" charset="0"/>
              <a:buChar char="o"/>
            </a:pPr>
            <a:r>
              <a:rPr lang="en-CA" dirty="0">
                <a:effectLst/>
                <a:latin typeface="Times New Roman" panose="02020603050405020304" pitchFamily="18" charset="0"/>
                <a:ea typeface="Calibri" panose="020F0502020204030204" pitchFamily="34" charset="0"/>
                <a:cs typeface="Times New Roman" panose="02020603050405020304" pitchFamily="18" charset="0"/>
              </a:rPr>
              <a:t>Prevents erosion</a:t>
            </a:r>
          </a:p>
          <a:p>
            <a:pPr marL="742950" lvl="1" indent="-285750">
              <a:lnSpc>
                <a:spcPct val="107000"/>
              </a:lnSpc>
              <a:buFont typeface="Courier New" panose="02070309020205020404" pitchFamily="49" charset="0"/>
              <a:buChar char="o"/>
            </a:pPr>
            <a:r>
              <a:rPr lang="en-CA" dirty="0">
                <a:effectLst/>
                <a:latin typeface="Times New Roman" panose="02020603050405020304" pitchFamily="18" charset="0"/>
                <a:ea typeface="Calibri" panose="020F0502020204030204" pitchFamily="34" charset="0"/>
                <a:cs typeface="Times New Roman" panose="02020603050405020304" pitchFamily="18" charset="0"/>
              </a:rPr>
              <a:t>Replenish nutrients in soil</a:t>
            </a:r>
          </a:p>
          <a:p>
            <a:pPr marL="342900" lvl="0" indent="-342900">
              <a:lnSpc>
                <a:spcPct val="107000"/>
              </a:lnSpc>
              <a:buFont typeface="Wingdings" panose="05000000000000000000" pitchFamily="2" charset="2"/>
              <a:buChar char="v"/>
            </a:pPr>
            <a:r>
              <a:rPr lang="en-CA" dirty="0">
                <a:effectLst/>
                <a:latin typeface="Times New Roman" panose="02020603050405020304" pitchFamily="18" charset="0"/>
                <a:ea typeface="Calibri" panose="020F0502020204030204" pitchFamily="34" charset="0"/>
                <a:cs typeface="Times New Roman" panose="02020603050405020304" pitchFamily="18" charset="0"/>
              </a:rPr>
              <a:t>Reduces the need to water gardens </a:t>
            </a:r>
          </a:p>
          <a:p>
            <a:pPr marL="342900" lvl="0" indent="-342900">
              <a:lnSpc>
                <a:spcPct val="107000"/>
              </a:lnSpc>
              <a:buFont typeface="Wingdings" panose="05000000000000000000" pitchFamily="2" charset="2"/>
              <a:buChar char="v"/>
            </a:pPr>
            <a:r>
              <a:rPr lang="en-CA" dirty="0">
                <a:effectLst/>
                <a:latin typeface="Times New Roman" panose="02020603050405020304" pitchFamily="18" charset="0"/>
                <a:ea typeface="Calibri" panose="020F0502020204030204" pitchFamily="34" charset="0"/>
                <a:cs typeface="Times New Roman" panose="02020603050405020304" pitchFamily="18" charset="0"/>
              </a:rPr>
              <a:t>Eliminates the need to purchase other fertilizers</a:t>
            </a:r>
          </a:p>
          <a:p>
            <a:pPr marL="342900" lvl="0" indent="-342900">
              <a:lnSpc>
                <a:spcPct val="107000"/>
              </a:lnSpc>
              <a:spcAft>
                <a:spcPts val="800"/>
              </a:spcAft>
              <a:buFont typeface="Wingdings" panose="05000000000000000000" pitchFamily="2" charset="2"/>
              <a:buChar char="v"/>
            </a:pPr>
            <a:r>
              <a:rPr lang="en-CA" dirty="0">
                <a:effectLst/>
                <a:latin typeface="Times New Roman" panose="02020603050405020304" pitchFamily="18" charset="0"/>
                <a:ea typeface="Calibri" panose="020F0502020204030204" pitchFamily="34" charset="0"/>
                <a:cs typeface="Times New Roman" panose="02020603050405020304" pitchFamily="18" charset="0"/>
              </a:rPr>
              <a:t>It is </a:t>
            </a:r>
            <a:r>
              <a:rPr lang="en-CA" b="1" u="sng" dirty="0">
                <a:effectLst/>
                <a:latin typeface="Times New Roman" panose="02020603050405020304" pitchFamily="18" charset="0"/>
                <a:ea typeface="Calibri" panose="020F0502020204030204" pitchFamily="34" charset="0"/>
                <a:cs typeface="Times New Roman" panose="02020603050405020304" pitchFamily="18" charset="0"/>
              </a:rPr>
              <a:t>FREE</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CA" dirty="0"/>
          </a:p>
        </p:txBody>
      </p:sp>
      <p:pic>
        <p:nvPicPr>
          <p:cNvPr id="9" name="Picture 2" descr="City offers free compost - TBNewsWatch.com">
            <a:extLst>
              <a:ext uri="{FF2B5EF4-FFF2-40B4-BE49-F238E27FC236}">
                <a16:creationId xmlns:a16="http://schemas.microsoft.com/office/drawing/2014/main" id="{383BA327-5AB9-42E8-9951-97DFA44F64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904" y="1051540"/>
            <a:ext cx="4462663" cy="3346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7374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146F17B-F423-482A-9BF9-E2F9A3A55CD4}"/>
              </a:ext>
            </a:extLst>
          </p:cNvPr>
          <p:cNvSpPr/>
          <p:nvPr/>
        </p:nvSpPr>
        <p:spPr>
          <a:xfrm>
            <a:off x="8878" y="780024"/>
            <a:ext cx="12183122" cy="605875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Picture 4">
            <a:extLst>
              <a:ext uri="{FF2B5EF4-FFF2-40B4-BE49-F238E27FC236}">
                <a16:creationId xmlns:a16="http://schemas.microsoft.com/office/drawing/2014/main" id="{E8498C98-99E7-4D23-8D4F-05DDA7969FC8}"/>
              </a:ext>
            </a:extLst>
          </p:cNvPr>
          <p:cNvPicPr>
            <a:picLocks noGrp="1" noChangeAspect="1"/>
          </p:cNvPicPr>
          <p:nvPr>
            <p:ph idx="1"/>
          </p:nvPr>
        </p:nvPicPr>
        <p:blipFill>
          <a:blip r:embed="rId2"/>
          <a:stretch>
            <a:fillRect/>
          </a:stretch>
        </p:blipFill>
        <p:spPr>
          <a:xfrm>
            <a:off x="1497732" y="1059143"/>
            <a:ext cx="3485568" cy="2750256"/>
          </a:xfrm>
        </p:spPr>
      </p:pic>
      <p:pic>
        <p:nvPicPr>
          <p:cNvPr id="5" name="Picture 5" descr="A picture containing grass, outdoor, container, lawn&#10;&#10;Description automatically generated">
            <a:extLst>
              <a:ext uri="{FF2B5EF4-FFF2-40B4-BE49-F238E27FC236}">
                <a16:creationId xmlns:a16="http://schemas.microsoft.com/office/drawing/2014/main" id="{B2C8BDCD-9DE4-4DC3-9BAE-9AF7580CDD98}"/>
              </a:ext>
            </a:extLst>
          </p:cNvPr>
          <p:cNvPicPr>
            <a:picLocks noChangeAspect="1"/>
          </p:cNvPicPr>
          <p:nvPr/>
        </p:nvPicPr>
        <p:blipFill>
          <a:blip r:embed="rId3"/>
          <a:stretch>
            <a:fillRect/>
          </a:stretch>
        </p:blipFill>
        <p:spPr>
          <a:xfrm>
            <a:off x="6096000" y="1055985"/>
            <a:ext cx="3441768" cy="2753414"/>
          </a:xfrm>
          <a:prstGeom prst="rect">
            <a:avLst/>
          </a:prstGeom>
        </p:spPr>
      </p:pic>
      <p:sp>
        <p:nvSpPr>
          <p:cNvPr id="7" name="TextBox 6">
            <a:extLst>
              <a:ext uri="{FF2B5EF4-FFF2-40B4-BE49-F238E27FC236}">
                <a16:creationId xmlns:a16="http://schemas.microsoft.com/office/drawing/2014/main" id="{E74EEE34-ADDE-4C7C-B8BF-8C90AEDB7C7F}"/>
              </a:ext>
            </a:extLst>
          </p:cNvPr>
          <p:cNvSpPr txBox="1"/>
          <p:nvPr/>
        </p:nvSpPr>
        <p:spPr>
          <a:xfrm>
            <a:off x="306268" y="4334841"/>
            <a:ext cx="445381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Times New Roman" panose="02020603050405020304" pitchFamily="18" charset="0"/>
                <a:cs typeface="Times New Roman" panose="02020603050405020304" pitchFamily="18" charset="0"/>
              </a:rPr>
              <a:t>Compost bins are usually large black boxes made from plastic with a lid at the top to put in plant material and a small door at the bottom where the compost comes out.</a:t>
            </a:r>
          </a:p>
        </p:txBody>
      </p:sp>
      <p:sp>
        <p:nvSpPr>
          <p:cNvPr id="3" name="TextBox 2">
            <a:extLst>
              <a:ext uri="{FF2B5EF4-FFF2-40B4-BE49-F238E27FC236}">
                <a16:creationId xmlns:a16="http://schemas.microsoft.com/office/drawing/2014/main" id="{694A08CC-5F0E-40D8-8915-EABC5AD78CB9}"/>
              </a:ext>
            </a:extLst>
          </p:cNvPr>
          <p:cNvSpPr txBox="1"/>
          <p:nvPr/>
        </p:nvSpPr>
        <p:spPr>
          <a:xfrm>
            <a:off x="6096000" y="4291833"/>
            <a:ext cx="1978867"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latin typeface="Times New Roman" panose="02020603050405020304" pitchFamily="18" charset="0"/>
                <a:cs typeface="Times New Roman" panose="02020603050405020304" pitchFamily="18" charset="0"/>
              </a:rPr>
              <a:t>Pros:</a:t>
            </a:r>
          </a:p>
          <a:p>
            <a:pPr marL="285750" indent="-285750">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Large Capacity</a:t>
            </a:r>
          </a:p>
          <a:p>
            <a:pPr marL="285750" indent="-285750">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Easy To Use</a:t>
            </a:r>
          </a:p>
          <a:p>
            <a:pPr marL="285750" indent="-285750">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Premade</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475C9B31-9894-4EC2-802E-5DAE47ACEA31}"/>
              </a:ext>
            </a:extLst>
          </p:cNvPr>
          <p:cNvSpPr txBox="1"/>
          <p:nvPr/>
        </p:nvSpPr>
        <p:spPr>
          <a:xfrm>
            <a:off x="8870689" y="4288675"/>
            <a:ext cx="237600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Times New Roman" panose="02020603050405020304" pitchFamily="18" charset="0"/>
                <a:cs typeface="Times New Roman" panose="02020603050405020304" pitchFamily="18" charset="0"/>
              </a:rPr>
              <a:t>Cons:</a:t>
            </a:r>
          </a:p>
          <a:p>
            <a:pPr marL="285750" indent="-285750">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Manual Mixing</a:t>
            </a:r>
          </a:p>
        </p:txBody>
      </p:sp>
      <p:sp>
        <p:nvSpPr>
          <p:cNvPr id="10" name="TextBox 9">
            <a:extLst>
              <a:ext uri="{FF2B5EF4-FFF2-40B4-BE49-F238E27FC236}">
                <a16:creationId xmlns:a16="http://schemas.microsoft.com/office/drawing/2014/main" id="{50092F55-82FE-4BAD-96B8-8CFA69CFE675}"/>
              </a:ext>
            </a:extLst>
          </p:cNvPr>
          <p:cNvSpPr txBox="1"/>
          <p:nvPr/>
        </p:nvSpPr>
        <p:spPr>
          <a:xfrm>
            <a:off x="142226" y="152029"/>
            <a:ext cx="3897297" cy="523220"/>
          </a:xfrm>
          <a:prstGeom prst="rect">
            <a:avLst/>
          </a:prstGeom>
          <a:noFill/>
        </p:spPr>
        <p:txBody>
          <a:bodyPr wrap="square" rtlCol="0">
            <a:spAutoFit/>
          </a:bodyPr>
          <a:lstStyle/>
          <a:p>
            <a:r>
              <a:rPr lang="en-US" sz="2800" dirty="0">
                <a:latin typeface="Times New Roman"/>
                <a:cs typeface="Calibri Light"/>
              </a:rPr>
              <a:t>Compost bins</a:t>
            </a:r>
            <a:endParaRPr lang="en-CA"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41340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A213E89-1EAC-4901-8381-C4D9B016C20B}"/>
              </a:ext>
            </a:extLst>
          </p:cNvPr>
          <p:cNvSpPr/>
          <p:nvPr/>
        </p:nvSpPr>
        <p:spPr>
          <a:xfrm>
            <a:off x="8878" y="682275"/>
            <a:ext cx="12183122" cy="605875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5" descr="A picture containing sky, seat&#10;&#10;Description automatically generated">
            <a:extLst>
              <a:ext uri="{FF2B5EF4-FFF2-40B4-BE49-F238E27FC236}">
                <a16:creationId xmlns:a16="http://schemas.microsoft.com/office/drawing/2014/main" id="{3407295D-6BD2-4432-91A6-4CAAE69518B6}"/>
              </a:ext>
            </a:extLst>
          </p:cNvPr>
          <p:cNvPicPr>
            <a:picLocks noGrp="1" noChangeAspect="1"/>
          </p:cNvPicPr>
          <p:nvPr>
            <p:ph idx="1"/>
          </p:nvPr>
        </p:nvPicPr>
        <p:blipFill>
          <a:blip r:embed="rId2"/>
          <a:stretch>
            <a:fillRect/>
          </a:stretch>
        </p:blipFill>
        <p:spPr>
          <a:xfrm>
            <a:off x="1859091" y="1016266"/>
            <a:ext cx="2922987" cy="3688308"/>
          </a:xfrm>
        </p:spPr>
      </p:pic>
      <p:sp>
        <p:nvSpPr>
          <p:cNvPr id="6" name="TextBox 5">
            <a:extLst>
              <a:ext uri="{FF2B5EF4-FFF2-40B4-BE49-F238E27FC236}">
                <a16:creationId xmlns:a16="http://schemas.microsoft.com/office/drawing/2014/main" id="{C12BC1D2-75FC-4F97-98E0-DB443DC566D3}"/>
              </a:ext>
            </a:extLst>
          </p:cNvPr>
          <p:cNvSpPr txBox="1"/>
          <p:nvPr/>
        </p:nvSpPr>
        <p:spPr>
          <a:xfrm>
            <a:off x="209550" y="5156176"/>
            <a:ext cx="4578702"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panose="05000000000000000000" pitchFamily="2" charset="2"/>
              <a:buChar char="v"/>
            </a:pPr>
            <a:r>
              <a:rPr lang="en-GB" dirty="0">
                <a:latin typeface="Times New Roman" panose="02020603050405020304" pitchFamily="18" charset="0"/>
                <a:cs typeface="Times New Roman" panose="02020603050405020304" pitchFamily="18" charset="0"/>
              </a:rPr>
              <a:t>Rotating composters are made of black plastic and are similar to compost bins, but they spin to turn the compost over. </a:t>
            </a:r>
          </a:p>
          <a:p>
            <a:pPr marL="285750" indent="-285750">
              <a:buFont typeface="Wingdings" panose="05000000000000000000" pitchFamily="2" charset="2"/>
              <a:buChar char="v"/>
            </a:pPr>
            <a:r>
              <a:rPr lang="en-GB" dirty="0">
                <a:latin typeface="Times New Roman" panose="02020603050405020304" pitchFamily="18" charset="0"/>
                <a:cs typeface="Times New Roman" panose="02020603050405020304" pitchFamily="18" charset="0"/>
              </a:rPr>
              <a:t>Turning over compost is important to keep air in it and to make sure it is mixed well. </a:t>
            </a:r>
          </a:p>
        </p:txBody>
      </p:sp>
      <p:pic>
        <p:nvPicPr>
          <p:cNvPr id="8" name="Picture 8" descr="Diagram&#10;&#10;Description automatically generated">
            <a:extLst>
              <a:ext uri="{FF2B5EF4-FFF2-40B4-BE49-F238E27FC236}">
                <a16:creationId xmlns:a16="http://schemas.microsoft.com/office/drawing/2014/main" id="{DF5F0ABF-7E3E-4461-9FA0-8CF1B2A8F856}"/>
              </a:ext>
            </a:extLst>
          </p:cNvPr>
          <p:cNvPicPr>
            <a:picLocks noChangeAspect="1"/>
          </p:cNvPicPr>
          <p:nvPr/>
        </p:nvPicPr>
        <p:blipFill>
          <a:blip r:embed="rId3"/>
          <a:stretch>
            <a:fillRect/>
          </a:stretch>
        </p:blipFill>
        <p:spPr>
          <a:xfrm>
            <a:off x="6326434" y="1016266"/>
            <a:ext cx="3924366" cy="3804193"/>
          </a:xfrm>
          <a:prstGeom prst="rect">
            <a:avLst/>
          </a:prstGeom>
        </p:spPr>
      </p:pic>
      <p:sp>
        <p:nvSpPr>
          <p:cNvPr id="3" name="TextBox 2">
            <a:extLst>
              <a:ext uri="{FF2B5EF4-FFF2-40B4-BE49-F238E27FC236}">
                <a16:creationId xmlns:a16="http://schemas.microsoft.com/office/drawing/2014/main" id="{FA24D775-A008-4AFF-A745-3AA8B95A302F}"/>
              </a:ext>
            </a:extLst>
          </p:cNvPr>
          <p:cNvSpPr txBox="1"/>
          <p:nvPr/>
        </p:nvSpPr>
        <p:spPr>
          <a:xfrm>
            <a:off x="5308879" y="5157902"/>
            <a:ext cx="274319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Times New Roman" panose="02020603050405020304" pitchFamily="18" charset="0"/>
                <a:cs typeface="Times New Roman" panose="02020603050405020304" pitchFamily="18" charset="0"/>
              </a:rPr>
              <a:t>Pros:</a:t>
            </a:r>
          </a:p>
          <a:p>
            <a:pPr marL="285750" indent="-285750">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Easy to use</a:t>
            </a:r>
          </a:p>
          <a:p>
            <a:pPr marL="285750" indent="-285750">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Easy to mix compost</a:t>
            </a:r>
          </a:p>
        </p:txBody>
      </p:sp>
      <p:sp>
        <p:nvSpPr>
          <p:cNvPr id="4" name="TextBox 3">
            <a:extLst>
              <a:ext uri="{FF2B5EF4-FFF2-40B4-BE49-F238E27FC236}">
                <a16:creationId xmlns:a16="http://schemas.microsoft.com/office/drawing/2014/main" id="{BAF9D611-8EB9-4AA6-A2FF-50A51AC47DD8}"/>
              </a:ext>
            </a:extLst>
          </p:cNvPr>
          <p:cNvSpPr txBox="1"/>
          <p:nvPr/>
        </p:nvSpPr>
        <p:spPr>
          <a:xfrm>
            <a:off x="8193367" y="5156176"/>
            <a:ext cx="3924367"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latin typeface="Times New Roman" panose="02020603050405020304" pitchFamily="18" charset="0"/>
                <a:cs typeface="Times New Roman" panose="02020603050405020304" pitchFamily="18" charset="0"/>
              </a:rPr>
              <a:t>Cons:</a:t>
            </a:r>
          </a:p>
          <a:p>
            <a:pPr marL="285750" indent="-285750">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Need to introduce worms and bugs</a:t>
            </a:r>
          </a:p>
          <a:p>
            <a:pPr marL="285750" indent="-285750">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Smaller capacity</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C105F7A9-C0C9-408C-BCE2-F600628AFDF5}"/>
              </a:ext>
            </a:extLst>
          </p:cNvPr>
          <p:cNvSpPr txBox="1"/>
          <p:nvPr/>
        </p:nvSpPr>
        <p:spPr>
          <a:xfrm>
            <a:off x="142226" y="152029"/>
            <a:ext cx="3897297" cy="523220"/>
          </a:xfrm>
          <a:prstGeom prst="rect">
            <a:avLst/>
          </a:prstGeom>
          <a:noFill/>
        </p:spPr>
        <p:txBody>
          <a:bodyPr wrap="square" rtlCol="0">
            <a:spAutoFit/>
          </a:bodyPr>
          <a:lstStyle/>
          <a:p>
            <a:r>
              <a:rPr lang="en-GB" sz="2800" dirty="0">
                <a:latin typeface="Times New Roman" panose="02020603050405020304" pitchFamily="18" charset="0"/>
                <a:cs typeface="Times New Roman" panose="02020603050405020304" pitchFamily="18" charset="0"/>
              </a:rPr>
              <a:t>Rotating Composter</a:t>
            </a:r>
            <a:endParaRPr lang="en-CA"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50696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F130EF8-FAF7-42A3-920C-8F990D16865F}"/>
              </a:ext>
            </a:extLst>
          </p:cNvPr>
          <p:cNvSpPr/>
          <p:nvPr/>
        </p:nvSpPr>
        <p:spPr>
          <a:xfrm>
            <a:off x="0" y="799251"/>
            <a:ext cx="12191999" cy="605875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3">
            <a:extLst>
              <a:ext uri="{FF2B5EF4-FFF2-40B4-BE49-F238E27FC236}">
                <a16:creationId xmlns:a16="http://schemas.microsoft.com/office/drawing/2014/main" id="{BD27EFFC-005D-4068-9026-593E1BAB7AA9}"/>
              </a:ext>
            </a:extLst>
          </p:cNvPr>
          <p:cNvSpPr txBox="1"/>
          <p:nvPr/>
        </p:nvSpPr>
        <p:spPr>
          <a:xfrm>
            <a:off x="195309" y="172965"/>
            <a:ext cx="4739197" cy="523220"/>
          </a:xfrm>
          <a:prstGeom prst="rect">
            <a:avLst/>
          </a:prstGeom>
          <a:noFill/>
        </p:spPr>
        <p:txBody>
          <a:bodyPr wrap="square" rtlCol="0">
            <a:spAutoFit/>
          </a:bodyPr>
          <a:lstStyle/>
          <a:p>
            <a:r>
              <a:rPr lang="en-CA" sz="2800" dirty="0">
                <a:latin typeface="Times New Roman" panose="02020603050405020304" pitchFamily="18" charset="0"/>
                <a:cs typeface="Times New Roman" panose="02020603050405020304" pitchFamily="18" charset="0"/>
              </a:rPr>
              <a:t>What Can Be Composted?</a:t>
            </a:r>
          </a:p>
        </p:txBody>
      </p:sp>
      <p:sp>
        <p:nvSpPr>
          <p:cNvPr id="3" name="Rectangle 2">
            <a:extLst>
              <a:ext uri="{FF2B5EF4-FFF2-40B4-BE49-F238E27FC236}">
                <a16:creationId xmlns:a16="http://schemas.microsoft.com/office/drawing/2014/main" id="{E86021CB-0A5F-47C8-A297-7783DB3C8CA6}"/>
              </a:ext>
            </a:extLst>
          </p:cNvPr>
          <p:cNvSpPr/>
          <p:nvPr/>
        </p:nvSpPr>
        <p:spPr>
          <a:xfrm>
            <a:off x="7381874" y="1554819"/>
            <a:ext cx="3400425" cy="4213115"/>
          </a:xfrm>
          <a:prstGeom prst="rect">
            <a:avLst/>
          </a:prstGeom>
          <a:solidFill>
            <a:srgbClr val="F5D7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a:extLst>
              <a:ext uri="{FF2B5EF4-FFF2-40B4-BE49-F238E27FC236}">
                <a16:creationId xmlns:a16="http://schemas.microsoft.com/office/drawing/2014/main" id="{640C78E6-2ADD-4511-B7BA-CC27D95FE535}"/>
              </a:ext>
            </a:extLst>
          </p:cNvPr>
          <p:cNvSpPr txBox="1"/>
          <p:nvPr/>
        </p:nvSpPr>
        <p:spPr>
          <a:xfrm>
            <a:off x="8023792" y="1701729"/>
            <a:ext cx="2203141" cy="369332"/>
          </a:xfrm>
          <a:prstGeom prst="rect">
            <a:avLst/>
          </a:prstGeom>
          <a:noFill/>
        </p:spPr>
        <p:txBody>
          <a:bodyPr wrap="square" rtlCol="0">
            <a:spAutoFit/>
          </a:bodyPr>
          <a:lstStyle/>
          <a:p>
            <a:r>
              <a:rPr lang="en-CA" dirty="0"/>
              <a:t>DO NOT COMPOST</a:t>
            </a:r>
          </a:p>
        </p:txBody>
      </p:sp>
      <p:sp>
        <p:nvSpPr>
          <p:cNvPr id="11" name="TextBox 10">
            <a:extLst>
              <a:ext uri="{FF2B5EF4-FFF2-40B4-BE49-F238E27FC236}">
                <a16:creationId xmlns:a16="http://schemas.microsoft.com/office/drawing/2014/main" id="{1E94A33C-A1C0-449B-9CE3-BF110920C5A7}"/>
              </a:ext>
            </a:extLst>
          </p:cNvPr>
          <p:cNvSpPr txBox="1"/>
          <p:nvPr/>
        </p:nvSpPr>
        <p:spPr>
          <a:xfrm>
            <a:off x="7856967" y="2223634"/>
            <a:ext cx="2450237" cy="3731919"/>
          </a:xfrm>
          <a:prstGeom prst="rect">
            <a:avLst/>
          </a:prstGeom>
          <a:noFill/>
        </p:spPr>
        <p:txBody>
          <a:bodyPr wrap="square" rtlCol="0">
            <a:spAutoFit/>
          </a:bodyPr>
          <a:lstStyle/>
          <a:p>
            <a:pPr marL="342900" lvl="0" indent="-342900">
              <a:lnSpc>
                <a:spcPct val="107000"/>
              </a:lnSpc>
              <a:buFont typeface="Courier New" panose="02070309020205020404" pitchFamily="49" charset="0"/>
              <a:buChar char="o"/>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Meat</a:t>
            </a:r>
          </a:p>
          <a:p>
            <a:pPr marL="342900" lvl="0" indent="-342900">
              <a:lnSpc>
                <a:spcPct val="107000"/>
              </a:lnSpc>
              <a:buFont typeface="Courier New" panose="02070309020205020404" pitchFamily="49" charset="0"/>
              <a:buChar char="o"/>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Bones</a:t>
            </a:r>
          </a:p>
          <a:p>
            <a:pPr marL="342900" lvl="0" indent="-342900">
              <a:lnSpc>
                <a:spcPct val="107000"/>
              </a:lnSpc>
              <a:buFont typeface="Courier New" panose="02070309020205020404" pitchFamily="49" charset="0"/>
              <a:buChar char="o"/>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Dairy products</a:t>
            </a:r>
          </a:p>
          <a:p>
            <a:pPr marL="342900" lvl="0" indent="-342900">
              <a:lnSpc>
                <a:spcPct val="107000"/>
              </a:lnSpc>
              <a:buFont typeface="Courier New" panose="02070309020205020404" pitchFamily="49" charset="0"/>
              <a:buChar char="o"/>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Cooking oil</a:t>
            </a:r>
          </a:p>
          <a:p>
            <a:pPr marL="342900" lvl="0" indent="-342900">
              <a:lnSpc>
                <a:spcPct val="107000"/>
              </a:lnSpc>
              <a:buFont typeface="Courier New" panose="02070309020205020404" pitchFamily="49" charset="0"/>
              <a:buChar char="o"/>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Invasive plants (e.g. Himalayan balsam, Japanese knotweed)</a:t>
            </a:r>
          </a:p>
          <a:p>
            <a:pPr marL="342900" lvl="0" indent="-342900">
              <a:lnSpc>
                <a:spcPct val="107000"/>
              </a:lnSpc>
              <a:buFont typeface="Courier New" panose="02070309020205020404" pitchFamily="49" charset="0"/>
              <a:buChar char="o"/>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Human or pet wastes</a:t>
            </a:r>
          </a:p>
          <a:p>
            <a:pPr marL="342900" lvl="0" indent="-342900">
              <a:lnSpc>
                <a:spcPct val="107000"/>
              </a:lnSpc>
              <a:spcAft>
                <a:spcPts val="800"/>
              </a:spcAft>
              <a:buFont typeface="Courier New" panose="02070309020205020404" pitchFamily="49" charset="0"/>
              <a:buChar char="o"/>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Charcoal or coal ashes</a:t>
            </a:r>
          </a:p>
          <a:p>
            <a:pPr marL="342900" lvl="0" indent="-342900">
              <a:lnSpc>
                <a:spcPct val="107000"/>
              </a:lnSpc>
              <a:buFont typeface="Courier New" panose="02070309020205020404" pitchFamily="49" charset="0"/>
              <a:buChar char="o"/>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CA" dirty="0"/>
          </a:p>
        </p:txBody>
      </p:sp>
      <p:sp>
        <p:nvSpPr>
          <p:cNvPr id="12" name="TextBox 11">
            <a:extLst>
              <a:ext uri="{FF2B5EF4-FFF2-40B4-BE49-F238E27FC236}">
                <a16:creationId xmlns:a16="http://schemas.microsoft.com/office/drawing/2014/main" id="{AE72533B-E2FD-41C8-B287-B8C84A2946C2}"/>
              </a:ext>
            </a:extLst>
          </p:cNvPr>
          <p:cNvSpPr txBox="1"/>
          <p:nvPr/>
        </p:nvSpPr>
        <p:spPr>
          <a:xfrm>
            <a:off x="8507850" y="4237066"/>
            <a:ext cx="3784108" cy="369332"/>
          </a:xfrm>
          <a:prstGeom prst="rect">
            <a:avLst/>
          </a:prstGeom>
          <a:noFill/>
        </p:spPr>
        <p:txBody>
          <a:bodyPr wrap="square" rtlCol="0">
            <a:spAutoFit/>
          </a:bodyPr>
          <a:lstStyle/>
          <a:p>
            <a:endParaRPr lang="en-CA" dirty="0"/>
          </a:p>
        </p:txBody>
      </p:sp>
      <p:pic>
        <p:nvPicPr>
          <p:cNvPr id="13" name="Picture 4" descr="Diagram&#10;&#10;Description automatically generated">
            <a:extLst>
              <a:ext uri="{FF2B5EF4-FFF2-40B4-BE49-F238E27FC236}">
                <a16:creationId xmlns:a16="http://schemas.microsoft.com/office/drawing/2014/main" id="{4B51263A-B161-47DB-98A0-EE35374646C3}"/>
              </a:ext>
            </a:extLst>
          </p:cNvPr>
          <p:cNvPicPr>
            <a:picLocks noChangeAspect="1"/>
          </p:cNvPicPr>
          <p:nvPr/>
        </p:nvPicPr>
        <p:blipFill>
          <a:blip r:embed="rId2"/>
          <a:stretch>
            <a:fillRect/>
          </a:stretch>
        </p:blipFill>
        <p:spPr>
          <a:xfrm>
            <a:off x="1515134" y="1043093"/>
            <a:ext cx="5027886" cy="5571066"/>
          </a:xfrm>
          <a:prstGeom prst="rect">
            <a:avLst/>
          </a:prstGeom>
        </p:spPr>
      </p:pic>
    </p:spTree>
    <p:extLst>
      <p:ext uri="{BB962C8B-B14F-4D97-AF65-F5344CB8AC3E}">
        <p14:creationId xmlns:p14="http://schemas.microsoft.com/office/powerpoint/2010/main" val="41957238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CD26640-561E-410D-B559-3135F35269E6}"/>
              </a:ext>
            </a:extLst>
          </p:cNvPr>
          <p:cNvSpPr/>
          <p:nvPr/>
        </p:nvSpPr>
        <p:spPr>
          <a:xfrm>
            <a:off x="6096001" y="799250"/>
            <a:ext cx="6095998" cy="605875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D37A3FBA-0C99-4F4A-81BD-38AB5DA12F0D}"/>
              </a:ext>
            </a:extLst>
          </p:cNvPr>
          <p:cNvSpPr/>
          <p:nvPr/>
        </p:nvSpPr>
        <p:spPr>
          <a:xfrm>
            <a:off x="1" y="799251"/>
            <a:ext cx="6096000" cy="605875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3">
            <a:extLst>
              <a:ext uri="{FF2B5EF4-FFF2-40B4-BE49-F238E27FC236}">
                <a16:creationId xmlns:a16="http://schemas.microsoft.com/office/drawing/2014/main" id="{BD27EFFC-005D-4068-9026-593E1BAB7AA9}"/>
              </a:ext>
            </a:extLst>
          </p:cNvPr>
          <p:cNvSpPr txBox="1"/>
          <p:nvPr/>
        </p:nvSpPr>
        <p:spPr>
          <a:xfrm>
            <a:off x="114300" y="156968"/>
            <a:ext cx="3263099" cy="523220"/>
          </a:xfrm>
          <a:prstGeom prst="rect">
            <a:avLst/>
          </a:prstGeom>
          <a:noFill/>
        </p:spPr>
        <p:txBody>
          <a:bodyPr wrap="square" rtlCol="0">
            <a:spAutoFit/>
          </a:bodyPr>
          <a:lstStyle/>
          <a:p>
            <a:r>
              <a:rPr lang="en-CA" sz="2800" dirty="0">
                <a:latin typeface="Times New Roman" panose="02020603050405020304" pitchFamily="18" charset="0"/>
                <a:cs typeface="Times New Roman" panose="02020603050405020304" pitchFamily="18" charset="0"/>
              </a:rPr>
              <a:t>How To Compost?</a:t>
            </a:r>
          </a:p>
        </p:txBody>
      </p:sp>
      <p:sp>
        <p:nvSpPr>
          <p:cNvPr id="2" name="TextBox 1">
            <a:extLst>
              <a:ext uri="{FF2B5EF4-FFF2-40B4-BE49-F238E27FC236}">
                <a16:creationId xmlns:a16="http://schemas.microsoft.com/office/drawing/2014/main" id="{9B18993F-4332-4392-96D5-FB893EF5ED19}"/>
              </a:ext>
            </a:extLst>
          </p:cNvPr>
          <p:cNvSpPr txBox="1"/>
          <p:nvPr/>
        </p:nvSpPr>
        <p:spPr>
          <a:xfrm>
            <a:off x="114301" y="799250"/>
            <a:ext cx="5981700" cy="6296596"/>
          </a:xfrm>
          <a:prstGeom prst="rect">
            <a:avLst/>
          </a:prstGeom>
          <a:noFill/>
        </p:spPr>
        <p:txBody>
          <a:bodyPr wrap="square" rtlCol="0">
            <a:spAutoFit/>
          </a:bodyPr>
          <a:lstStyle/>
          <a:p>
            <a:pPr>
              <a:lnSpc>
                <a:spcPct val="107000"/>
              </a:lnSpc>
              <a:spcBef>
                <a:spcPts val="200"/>
              </a:spcBef>
            </a:pPr>
            <a:r>
              <a:rPr lang="en-CA"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Setup</a:t>
            </a:r>
            <a:endParaRPr lang="en-CA" sz="1200"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07000"/>
              </a:lnSpc>
              <a:buFont typeface="Wingdings" panose="05000000000000000000" pitchFamily="2" charset="2"/>
              <a:buChar char="v"/>
            </a:pPr>
            <a:r>
              <a:rPr lang="en-CA" dirty="0">
                <a:effectLst/>
                <a:latin typeface="Times New Roman" panose="02020603050405020304" pitchFamily="18" charset="0"/>
                <a:ea typeface="Calibri" panose="020F0502020204030204" pitchFamily="34" charset="0"/>
                <a:cs typeface="Times New Roman" panose="02020603050405020304" pitchFamily="18" charset="0"/>
              </a:rPr>
              <a:t>Composting can take place in a bin or a pile. Bins help keep the compost neatly contained and can keep animals and pests out. </a:t>
            </a:r>
          </a:p>
          <a:p>
            <a:pPr marL="742950" lvl="1" indent="-285750">
              <a:lnSpc>
                <a:spcPct val="107000"/>
              </a:lnSpc>
              <a:buFont typeface="Courier New" panose="02070309020205020404" pitchFamily="49" charset="0"/>
              <a:buChar char="o"/>
            </a:pPr>
            <a:r>
              <a:rPr lang="en-CA" dirty="0">
                <a:effectLst/>
                <a:latin typeface="Times New Roman" panose="02020603050405020304" pitchFamily="18" charset="0"/>
                <a:ea typeface="Calibri" panose="020F0502020204030204" pitchFamily="34" charset="0"/>
                <a:cs typeface="Times New Roman" panose="02020603050405020304" pitchFamily="18" charset="0"/>
              </a:rPr>
              <a:t>Can purchase a composting bin or build one from wood or wire mesh. </a:t>
            </a:r>
          </a:p>
          <a:p>
            <a:pPr marL="742950" lvl="1" indent="-285750">
              <a:lnSpc>
                <a:spcPct val="107000"/>
              </a:lnSpc>
              <a:buFont typeface="Courier New" panose="02070309020205020404" pitchFamily="49" charset="0"/>
              <a:buChar char="o"/>
            </a:pP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v"/>
            </a:pPr>
            <a:r>
              <a:rPr lang="en-CA" dirty="0">
                <a:effectLst/>
                <a:latin typeface="Times New Roman" panose="02020603050405020304" pitchFamily="18" charset="0"/>
                <a:ea typeface="Calibri" panose="020F0502020204030204" pitchFamily="34" charset="0"/>
                <a:cs typeface="Times New Roman" panose="02020603050405020304" pitchFamily="18" charset="0"/>
              </a:rPr>
              <a:t>The best place for the composter is in a convenient, sunny location on level ground with adequate drainage</a:t>
            </a:r>
          </a:p>
          <a:p>
            <a:pPr lvl="0">
              <a:lnSpc>
                <a:spcPct val="107000"/>
              </a:lnSpc>
            </a:pPr>
            <a:r>
              <a:rPr lang="en-CA" dirty="0">
                <a:effectLst/>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lnSpc>
                <a:spcPct val="107000"/>
              </a:lnSpc>
              <a:buFont typeface="Wingdings" panose="05000000000000000000" pitchFamily="2" charset="2"/>
              <a:buChar char="v"/>
            </a:pPr>
            <a:r>
              <a:rPr lang="en-CA" dirty="0">
                <a:effectLst/>
                <a:latin typeface="Times New Roman" panose="02020603050405020304" pitchFamily="18" charset="0"/>
                <a:ea typeface="Calibri" panose="020F0502020204030204" pitchFamily="34" charset="0"/>
                <a:cs typeface="Times New Roman" panose="02020603050405020304" pitchFamily="18" charset="0"/>
              </a:rPr>
              <a:t>Place a layer of sticks at the bottom of the composter to keep the pile aerated. Place 5 or 6 centimeters of small branches or twigs at the bottom of the composter and make a hole in the center (like a nest)</a:t>
            </a:r>
          </a:p>
          <a:p>
            <a:pPr marL="342900" lvl="0" indent="-342900">
              <a:lnSpc>
                <a:spcPct val="107000"/>
              </a:lnSpc>
              <a:buFont typeface="Wingdings" panose="05000000000000000000" pitchFamily="2" charset="2"/>
              <a:buChar char="v"/>
            </a:pP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v"/>
            </a:pPr>
            <a:r>
              <a:rPr lang="en-CA" dirty="0">
                <a:effectLst/>
                <a:latin typeface="Times New Roman" panose="02020603050405020304" pitchFamily="18" charset="0"/>
                <a:ea typeface="Calibri" panose="020F0502020204030204" pitchFamily="34" charset="0"/>
                <a:cs typeface="Times New Roman" panose="02020603050405020304" pitchFamily="18" charset="0"/>
              </a:rPr>
              <a:t>Put a layer of dead leaves, compost or earth. Preparing the bottom of the composter will allow for better aeration, stabilize humidity and prevent decomposing matter from compacting into the ground. Then alternate layers between browns and greens. </a:t>
            </a:r>
          </a:p>
          <a:p>
            <a:endParaRPr lang="en-CA" dirty="0"/>
          </a:p>
        </p:txBody>
      </p:sp>
      <p:sp>
        <p:nvSpPr>
          <p:cNvPr id="3" name="TextBox 2">
            <a:extLst>
              <a:ext uri="{FF2B5EF4-FFF2-40B4-BE49-F238E27FC236}">
                <a16:creationId xmlns:a16="http://schemas.microsoft.com/office/drawing/2014/main" id="{A47143C9-13D2-48BE-A059-815300B84259}"/>
              </a:ext>
            </a:extLst>
          </p:cNvPr>
          <p:cNvSpPr txBox="1"/>
          <p:nvPr/>
        </p:nvSpPr>
        <p:spPr>
          <a:xfrm>
            <a:off x="6410325" y="1146489"/>
            <a:ext cx="5467350" cy="4221477"/>
          </a:xfrm>
          <a:prstGeom prst="rect">
            <a:avLst/>
          </a:prstGeom>
          <a:noFill/>
        </p:spPr>
        <p:txBody>
          <a:bodyPr wrap="square" rtlCol="0">
            <a:spAutoFit/>
          </a:bodyPr>
          <a:lstStyle/>
          <a:p>
            <a:pPr marL="342900" lvl="0" indent="-342900">
              <a:lnSpc>
                <a:spcPct val="107000"/>
              </a:lnSpc>
              <a:buFont typeface="Wingdings" panose="05000000000000000000" pitchFamily="2" charset="2"/>
              <a:buChar char="v"/>
            </a:pPr>
            <a:r>
              <a:rPr lang="en-CA" dirty="0">
                <a:effectLst/>
                <a:latin typeface="Times New Roman" panose="02020603050405020304" pitchFamily="18" charset="0"/>
                <a:ea typeface="Calibri" panose="020F0502020204030204" pitchFamily="34" charset="0"/>
                <a:cs typeface="Times New Roman" panose="02020603050405020304" pitchFamily="18" charset="0"/>
              </a:rPr>
              <a:t>Avoid adding thick layers of any one type of waste</a:t>
            </a:r>
          </a:p>
          <a:p>
            <a:pPr marL="342900" lvl="0" indent="-342900">
              <a:lnSpc>
                <a:spcPct val="107000"/>
              </a:lnSpc>
              <a:buFont typeface="Wingdings" panose="05000000000000000000" pitchFamily="2" charset="2"/>
              <a:buChar char="v"/>
            </a:pP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v"/>
            </a:pPr>
            <a:r>
              <a:rPr lang="en-CA" dirty="0">
                <a:effectLst/>
                <a:latin typeface="Times New Roman" panose="02020603050405020304" pitchFamily="18" charset="0"/>
                <a:ea typeface="Calibri" panose="020F0502020204030204" pitchFamily="34" charset="0"/>
                <a:cs typeface="Times New Roman" panose="02020603050405020304" pitchFamily="18" charset="0"/>
              </a:rPr>
              <a:t>New materials should be placed in the center, which is the most active area of the pile, while partially decomposed materials should go on the outer edges of the pile</a:t>
            </a:r>
          </a:p>
          <a:p>
            <a:pPr marL="342900" lvl="0" indent="-342900">
              <a:lnSpc>
                <a:spcPct val="107000"/>
              </a:lnSpc>
              <a:buFont typeface="Wingdings" panose="05000000000000000000" pitchFamily="2" charset="2"/>
              <a:buChar char="v"/>
            </a:pP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v"/>
            </a:pPr>
            <a:r>
              <a:rPr lang="en-CA" dirty="0">
                <a:effectLst/>
                <a:latin typeface="Times New Roman" panose="02020603050405020304" pitchFamily="18" charset="0"/>
                <a:ea typeface="Calibri" panose="020F0502020204030204" pitchFamily="34" charset="0"/>
                <a:cs typeface="Times New Roman" panose="02020603050405020304" pitchFamily="18" charset="0"/>
              </a:rPr>
              <a:t>The process requires moisture and oxygen, so it is important to keep the pile moist and turn it regularly with a shovel or pitchfork</a:t>
            </a:r>
          </a:p>
          <a:p>
            <a:pPr marL="342900" lvl="0" indent="-342900">
              <a:lnSpc>
                <a:spcPct val="107000"/>
              </a:lnSpc>
              <a:buFont typeface="Wingdings" panose="05000000000000000000" pitchFamily="2" charset="2"/>
              <a:buChar char="v"/>
            </a:pP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v"/>
            </a:pPr>
            <a:r>
              <a:rPr lang="en-CA" dirty="0">
                <a:effectLst/>
                <a:latin typeface="Times New Roman" panose="02020603050405020304" pitchFamily="18" charset="0"/>
                <a:ea typeface="Calibri" panose="020F0502020204030204" pitchFamily="34" charset="0"/>
                <a:cs typeface="Times New Roman" panose="02020603050405020304" pitchFamily="18" charset="0"/>
              </a:rPr>
              <a:t>To finish composting sooner, stir it as often as every 3 to 5 days. Otherwise, turning every couple of weeks in warm weather will be sufficient</a:t>
            </a:r>
          </a:p>
        </p:txBody>
      </p:sp>
    </p:spTree>
    <p:extLst>
      <p:ext uri="{BB962C8B-B14F-4D97-AF65-F5344CB8AC3E}">
        <p14:creationId xmlns:p14="http://schemas.microsoft.com/office/powerpoint/2010/main" val="20757600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8FE696-C4E7-499D-B8E9-5AE0DE46CB0C}"/>
              </a:ext>
            </a:extLst>
          </p:cNvPr>
          <p:cNvSpPr/>
          <p:nvPr/>
        </p:nvSpPr>
        <p:spPr>
          <a:xfrm>
            <a:off x="0" y="799250"/>
            <a:ext cx="6095998" cy="605875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a:extLst>
              <a:ext uri="{FF2B5EF4-FFF2-40B4-BE49-F238E27FC236}">
                <a16:creationId xmlns:a16="http://schemas.microsoft.com/office/drawing/2014/main" id="{B03B969B-66FC-488E-8ED7-926774A91D49}"/>
              </a:ext>
            </a:extLst>
          </p:cNvPr>
          <p:cNvSpPr/>
          <p:nvPr/>
        </p:nvSpPr>
        <p:spPr>
          <a:xfrm>
            <a:off x="6096001" y="799250"/>
            <a:ext cx="6095998" cy="605875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3">
            <a:extLst>
              <a:ext uri="{FF2B5EF4-FFF2-40B4-BE49-F238E27FC236}">
                <a16:creationId xmlns:a16="http://schemas.microsoft.com/office/drawing/2014/main" id="{BD27EFFC-005D-4068-9026-593E1BAB7AA9}"/>
              </a:ext>
            </a:extLst>
          </p:cNvPr>
          <p:cNvSpPr txBox="1"/>
          <p:nvPr/>
        </p:nvSpPr>
        <p:spPr>
          <a:xfrm>
            <a:off x="228600" y="161730"/>
            <a:ext cx="3263099" cy="523220"/>
          </a:xfrm>
          <a:prstGeom prst="rect">
            <a:avLst/>
          </a:prstGeom>
          <a:noFill/>
        </p:spPr>
        <p:txBody>
          <a:bodyPr wrap="square" rtlCol="0">
            <a:spAutoFit/>
          </a:bodyPr>
          <a:lstStyle/>
          <a:p>
            <a:r>
              <a:rPr lang="en-CA" sz="2800" dirty="0">
                <a:latin typeface="Times New Roman" panose="02020603050405020304" pitchFamily="18" charset="0"/>
                <a:cs typeface="Times New Roman" panose="02020603050405020304" pitchFamily="18" charset="0"/>
              </a:rPr>
              <a:t>How To Maintain?</a:t>
            </a:r>
          </a:p>
        </p:txBody>
      </p:sp>
      <p:sp>
        <p:nvSpPr>
          <p:cNvPr id="2" name="TextBox 1">
            <a:extLst>
              <a:ext uri="{FF2B5EF4-FFF2-40B4-BE49-F238E27FC236}">
                <a16:creationId xmlns:a16="http://schemas.microsoft.com/office/drawing/2014/main" id="{9B18993F-4332-4392-96D5-FB893EF5ED19}"/>
              </a:ext>
            </a:extLst>
          </p:cNvPr>
          <p:cNvSpPr txBox="1"/>
          <p:nvPr/>
        </p:nvSpPr>
        <p:spPr>
          <a:xfrm>
            <a:off x="228600" y="1027850"/>
            <a:ext cx="6105525" cy="4028282"/>
          </a:xfrm>
          <a:prstGeom prst="rect">
            <a:avLst/>
          </a:prstGeom>
          <a:noFill/>
        </p:spPr>
        <p:txBody>
          <a:bodyPr wrap="square" rtlCol="0">
            <a:spAutoFit/>
          </a:bodyPr>
          <a:lstStyle/>
          <a:p>
            <a:pPr>
              <a:lnSpc>
                <a:spcPct val="107000"/>
              </a:lnSpc>
              <a:spcBef>
                <a:spcPts val="200"/>
              </a:spcBef>
            </a:pPr>
            <a:r>
              <a:rPr lang="en-CA" sz="1800"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Compost needs air</a:t>
            </a: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Every 2-3 weeks, before adding new material, mix the pile with a compost turner, pitchfork, or other garden tool. </a:t>
            </a:r>
          </a:p>
          <a:p>
            <a:pPr marL="342900" lvl="0" indent="-342900">
              <a:lnSpc>
                <a:spcPct val="107000"/>
              </a:lnSpc>
              <a:buFont typeface="Wingdings" panose="05000000000000000000" pitchFamily="2" charset="2"/>
              <a:buChar char="v"/>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Garden stakes, pipes, or even simple holes poked with a broom handle can also help allow air into the pile. </a:t>
            </a:r>
          </a:p>
          <a:p>
            <a:pPr marL="342900" lvl="0" indent="-342900">
              <a:lnSpc>
                <a:spcPct val="107000"/>
              </a:lnSpc>
              <a:buFont typeface="Wingdings" panose="05000000000000000000" pitchFamily="2" charset="2"/>
              <a:buChar char="v"/>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An unmixed pile will compost very slowly and may create an unpleasant smell.</a:t>
            </a:r>
          </a:p>
          <a:p>
            <a:pPr marL="342900" lvl="0" indent="-342900">
              <a:lnSpc>
                <a:spcPct val="107000"/>
              </a:lnSpc>
              <a:buFont typeface="Wingdings" panose="05000000000000000000" pitchFamily="2" charset="2"/>
              <a:buChar char="v"/>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If aeration is not properly achieved, the materials will rot and start to smell</a:t>
            </a:r>
          </a:p>
          <a:p>
            <a:endParaRPr lang="en-CA" dirty="0"/>
          </a:p>
        </p:txBody>
      </p:sp>
      <p:sp>
        <p:nvSpPr>
          <p:cNvPr id="3" name="TextBox 2">
            <a:extLst>
              <a:ext uri="{FF2B5EF4-FFF2-40B4-BE49-F238E27FC236}">
                <a16:creationId xmlns:a16="http://schemas.microsoft.com/office/drawing/2014/main" id="{A47143C9-13D2-48BE-A059-815300B84259}"/>
              </a:ext>
            </a:extLst>
          </p:cNvPr>
          <p:cNvSpPr txBox="1"/>
          <p:nvPr/>
        </p:nvSpPr>
        <p:spPr>
          <a:xfrm>
            <a:off x="6291260" y="1027850"/>
            <a:ext cx="5467350" cy="2146934"/>
          </a:xfrm>
          <a:prstGeom prst="rect">
            <a:avLst/>
          </a:prstGeom>
          <a:noFill/>
        </p:spPr>
        <p:txBody>
          <a:bodyPr wrap="square" rtlCol="0">
            <a:spAutoFit/>
          </a:bodyPr>
          <a:lstStyle/>
          <a:p>
            <a:pPr>
              <a:lnSpc>
                <a:spcPct val="107000"/>
              </a:lnSpc>
              <a:spcBef>
                <a:spcPts val="200"/>
              </a:spcBef>
            </a:pPr>
            <a:r>
              <a:rPr lang="en-CA" sz="1800"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Compost needs water. </a:t>
            </a: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Humidity is key to bacteria development</a:t>
            </a:r>
          </a:p>
          <a:p>
            <a:pPr marL="342900" lvl="0" indent="-342900">
              <a:lnSpc>
                <a:spcPct val="107000"/>
              </a:lnSpc>
              <a:buFont typeface="Wingdings" panose="05000000000000000000" pitchFamily="2" charset="2"/>
              <a:buChar char="v"/>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Keep the pile about as moist as a well-wrung sponge</a:t>
            </a:r>
          </a:p>
          <a:p>
            <a:pPr marL="342900" lvl="0" indent="-342900">
              <a:lnSpc>
                <a:spcPct val="107000"/>
              </a:lnSpc>
              <a:buFont typeface="Wingdings" panose="05000000000000000000" pitchFamily="2" charset="2"/>
              <a:buChar char="v"/>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Do not forget to try to recycle and use harvested rainwater or leftover (non-dairy!) beverages.</a:t>
            </a:r>
          </a:p>
        </p:txBody>
      </p:sp>
    </p:spTree>
    <p:extLst>
      <p:ext uri="{BB962C8B-B14F-4D97-AF65-F5344CB8AC3E}">
        <p14:creationId xmlns:p14="http://schemas.microsoft.com/office/powerpoint/2010/main" val="7919421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A16467-B3B2-4BCC-94AF-1DD3C6725421}"/>
              </a:ext>
            </a:extLst>
          </p:cNvPr>
          <p:cNvSpPr/>
          <p:nvPr/>
        </p:nvSpPr>
        <p:spPr>
          <a:xfrm>
            <a:off x="6334125" y="942125"/>
            <a:ext cx="5857875" cy="591587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9D8FE696-C4E7-499D-B8E9-5AE0DE46CB0C}"/>
              </a:ext>
            </a:extLst>
          </p:cNvPr>
          <p:cNvSpPr/>
          <p:nvPr/>
        </p:nvSpPr>
        <p:spPr>
          <a:xfrm>
            <a:off x="0" y="942125"/>
            <a:ext cx="6334125" cy="591587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3">
            <a:extLst>
              <a:ext uri="{FF2B5EF4-FFF2-40B4-BE49-F238E27FC236}">
                <a16:creationId xmlns:a16="http://schemas.microsoft.com/office/drawing/2014/main" id="{BD27EFFC-005D-4068-9026-593E1BAB7AA9}"/>
              </a:ext>
            </a:extLst>
          </p:cNvPr>
          <p:cNvSpPr txBox="1"/>
          <p:nvPr/>
        </p:nvSpPr>
        <p:spPr>
          <a:xfrm>
            <a:off x="228600" y="376043"/>
            <a:ext cx="4514850" cy="523220"/>
          </a:xfrm>
          <a:prstGeom prst="rect">
            <a:avLst/>
          </a:prstGeom>
          <a:noFill/>
        </p:spPr>
        <p:txBody>
          <a:bodyPr wrap="square" rtlCol="0">
            <a:spAutoFit/>
          </a:bodyPr>
          <a:lstStyle/>
          <a:p>
            <a:r>
              <a:rPr lang="en-CA" sz="2800" dirty="0">
                <a:latin typeface="Times New Roman" panose="02020603050405020304" pitchFamily="18" charset="0"/>
                <a:cs typeface="Times New Roman" panose="02020603050405020304" pitchFamily="18" charset="0"/>
              </a:rPr>
              <a:t>Using Finished Compost</a:t>
            </a:r>
          </a:p>
        </p:txBody>
      </p:sp>
      <p:sp>
        <p:nvSpPr>
          <p:cNvPr id="2" name="TextBox 1">
            <a:extLst>
              <a:ext uri="{FF2B5EF4-FFF2-40B4-BE49-F238E27FC236}">
                <a16:creationId xmlns:a16="http://schemas.microsoft.com/office/drawing/2014/main" id="{9B18993F-4332-4392-96D5-FB893EF5ED19}"/>
              </a:ext>
            </a:extLst>
          </p:cNvPr>
          <p:cNvSpPr txBox="1"/>
          <p:nvPr/>
        </p:nvSpPr>
        <p:spPr>
          <a:xfrm>
            <a:off x="0" y="1006250"/>
            <a:ext cx="6334125" cy="4324645"/>
          </a:xfrm>
          <a:prstGeom prst="rect">
            <a:avLst/>
          </a:prstGeom>
          <a:noFill/>
        </p:spPr>
        <p:txBody>
          <a:bodyPr wrap="square" rtlCol="0">
            <a:spAutoFit/>
          </a:bodyPr>
          <a:lstStyle/>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Finished compost should feel like a wrung-out sponge. When squeeze a handful of it, no more a couple drops of liquid should come out.  It should be a dark brown colour and should have a pleasant earthy smell to it.</a:t>
            </a:r>
          </a:p>
          <a:p>
            <a:pPr marL="342900" lvl="0" indent="-342900">
              <a:lnSpc>
                <a:spcPct val="107000"/>
              </a:lnSpc>
              <a:buFont typeface="Wingdings" panose="05000000000000000000" pitchFamily="2" charset="2"/>
              <a:buChar char="v"/>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Wait until the pile is fully inactive before using the compost. The microbial activity generates heat, so when finished, the centre of the pile should no longer feel hot. </a:t>
            </a:r>
          </a:p>
          <a:p>
            <a:pPr marL="342900" lvl="0" indent="-342900">
              <a:lnSpc>
                <a:spcPct val="107000"/>
              </a:lnSpc>
              <a:buFont typeface="Wingdings" panose="05000000000000000000" pitchFamily="2" charset="2"/>
              <a:buChar char="v"/>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Can also screen out larger items that have not broken down (twigs, etc.), return them to the pile, and spread finished compost onto the lawn as a top dressing, no more than 1cm deep.</a:t>
            </a:r>
          </a:p>
          <a:p>
            <a:endParaRPr lang="en-CA" dirty="0"/>
          </a:p>
        </p:txBody>
      </p:sp>
      <p:sp>
        <p:nvSpPr>
          <p:cNvPr id="3" name="TextBox 2">
            <a:extLst>
              <a:ext uri="{FF2B5EF4-FFF2-40B4-BE49-F238E27FC236}">
                <a16:creationId xmlns:a16="http://schemas.microsoft.com/office/drawing/2014/main" id="{A47143C9-13D2-48BE-A059-815300B84259}"/>
              </a:ext>
            </a:extLst>
          </p:cNvPr>
          <p:cNvSpPr txBox="1"/>
          <p:nvPr/>
        </p:nvSpPr>
        <p:spPr>
          <a:xfrm>
            <a:off x="6400800" y="1027000"/>
            <a:ext cx="5467350" cy="3628750"/>
          </a:xfrm>
          <a:prstGeom prst="rect">
            <a:avLst/>
          </a:prstGeom>
          <a:noFill/>
        </p:spPr>
        <p:txBody>
          <a:bodyPr wrap="square" rtlCol="0">
            <a:spAutoFit/>
          </a:bodyPr>
          <a:lstStyle/>
          <a:p>
            <a:pPr marL="342900" lvl="0" indent="-342900">
              <a:lnSpc>
                <a:spcPct val="107000"/>
              </a:lnSpc>
              <a:buFont typeface="Wingdings" panose="05000000000000000000" pitchFamily="2" charset="2"/>
              <a:buChar char="v"/>
            </a:pPr>
            <a:r>
              <a:rPr lang="en-CA" dirty="0">
                <a:effectLst/>
                <a:latin typeface="Times New Roman" panose="02020603050405020304" pitchFamily="18" charset="0"/>
                <a:ea typeface="Calibri" panose="020F0502020204030204" pitchFamily="34" charset="0"/>
                <a:cs typeface="Times New Roman" panose="02020603050405020304" pitchFamily="18" charset="0"/>
              </a:rPr>
              <a:t>Finished compost can be used in many ways:</a:t>
            </a:r>
          </a:p>
          <a:p>
            <a:pPr marL="742950" lvl="1" indent="-285750">
              <a:lnSpc>
                <a:spcPct val="107000"/>
              </a:lnSpc>
              <a:buFont typeface="Courier New" panose="02070309020205020404" pitchFamily="49" charset="0"/>
              <a:buChar char="o"/>
            </a:pPr>
            <a:r>
              <a:rPr lang="en-CA" dirty="0">
                <a:effectLst/>
                <a:latin typeface="Times New Roman" panose="02020603050405020304" pitchFamily="18" charset="0"/>
                <a:ea typeface="Calibri" panose="020F0502020204030204" pitchFamily="34" charset="0"/>
                <a:cs typeface="Times New Roman" panose="02020603050405020304" pitchFamily="18" charset="0"/>
              </a:rPr>
              <a:t>High in nutrients, it can be applied as desired to gardens, houseplants, hedges, and bushes. </a:t>
            </a:r>
          </a:p>
          <a:p>
            <a:pPr marL="742950" lvl="1" indent="-285750">
              <a:lnSpc>
                <a:spcPct val="107000"/>
              </a:lnSpc>
              <a:buFont typeface="Courier New" panose="02070309020205020404" pitchFamily="49" charset="0"/>
              <a:buChar char="o"/>
            </a:pP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CA" dirty="0">
                <a:effectLst/>
                <a:latin typeface="Times New Roman" panose="02020603050405020304" pitchFamily="18" charset="0"/>
                <a:ea typeface="Calibri" panose="020F0502020204030204" pitchFamily="34" charset="0"/>
                <a:cs typeface="Times New Roman" panose="02020603050405020304" pitchFamily="18" charset="0"/>
              </a:rPr>
              <a:t>You may wish to screen or sift your compost through wire mesh. Sifted compost can be used as potting mix and for starting seeds and plants. Sifted compost is also an excellent top dressing for lawns.</a:t>
            </a:r>
          </a:p>
          <a:p>
            <a:pPr marL="742950" lvl="1" indent="-285750">
              <a:lnSpc>
                <a:spcPct val="107000"/>
              </a:lnSpc>
              <a:buFont typeface="Courier New" panose="02070309020205020404" pitchFamily="49" charset="0"/>
              <a:buChar char="o"/>
            </a:pP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Courier New" panose="02070309020205020404" pitchFamily="49" charset="0"/>
              <a:buChar char="o"/>
            </a:pPr>
            <a:r>
              <a:rPr lang="en-CA" dirty="0">
                <a:effectLst/>
                <a:latin typeface="Times New Roman" panose="02020603050405020304" pitchFamily="18" charset="0"/>
                <a:ea typeface="Calibri" panose="020F0502020204030204" pitchFamily="34" charset="0"/>
                <a:cs typeface="Times New Roman" panose="02020603050405020304" pitchFamily="18" charset="0"/>
              </a:rPr>
              <a:t>The woody leftovers or un-composted materials can be used as mulch or composted again.</a:t>
            </a:r>
          </a:p>
        </p:txBody>
      </p:sp>
    </p:spTree>
    <p:extLst>
      <p:ext uri="{BB962C8B-B14F-4D97-AF65-F5344CB8AC3E}">
        <p14:creationId xmlns:p14="http://schemas.microsoft.com/office/powerpoint/2010/main" val="32903779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8FE696-C4E7-499D-B8E9-5AE0DE46CB0C}"/>
              </a:ext>
            </a:extLst>
          </p:cNvPr>
          <p:cNvSpPr/>
          <p:nvPr/>
        </p:nvSpPr>
        <p:spPr>
          <a:xfrm>
            <a:off x="0" y="942125"/>
            <a:ext cx="12192000" cy="591587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3">
            <a:extLst>
              <a:ext uri="{FF2B5EF4-FFF2-40B4-BE49-F238E27FC236}">
                <a16:creationId xmlns:a16="http://schemas.microsoft.com/office/drawing/2014/main" id="{BD27EFFC-005D-4068-9026-593E1BAB7AA9}"/>
              </a:ext>
            </a:extLst>
          </p:cNvPr>
          <p:cNvSpPr txBox="1"/>
          <p:nvPr/>
        </p:nvSpPr>
        <p:spPr>
          <a:xfrm>
            <a:off x="228600" y="376043"/>
            <a:ext cx="4514850" cy="523220"/>
          </a:xfrm>
          <a:prstGeom prst="rect">
            <a:avLst/>
          </a:prstGeom>
          <a:noFill/>
        </p:spPr>
        <p:txBody>
          <a:bodyPr wrap="square" rtlCol="0">
            <a:spAutoFit/>
          </a:bodyPr>
          <a:lstStyle/>
          <a:p>
            <a:r>
              <a:rPr lang="en-CA" sz="2800" dirty="0">
                <a:latin typeface="Times New Roman" panose="02020603050405020304" pitchFamily="18" charset="0"/>
                <a:cs typeface="Times New Roman" panose="02020603050405020304" pitchFamily="18" charset="0"/>
              </a:rPr>
              <a:t>Odour</a:t>
            </a:r>
          </a:p>
        </p:txBody>
      </p:sp>
      <p:sp>
        <p:nvSpPr>
          <p:cNvPr id="2" name="TextBox 1">
            <a:extLst>
              <a:ext uri="{FF2B5EF4-FFF2-40B4-BE49-F238E27FC236}">
                <a16:creationId xmlns:a16="http://schemas.microsoft.com/office/drawing/2014/main" id="{9B18993F-4332-4392-96D5-FB893EF5ED19}"/>
              </a:ext>
            </a:extLst>
          </p:cNvPr>
          <p:cNvSpPr txBox="1"/>
          <p:nvPr/>
        </p:nvSpPr>
        <p:spPr>
          <a:xfrm>
            <a:off x="228600" y="4311534"/>
            <a:ext cx="4133850" cy="2546466"/>
          </a:xfrm>
          <a:prstGeom prst="rect">
            <a:avLst/>
          </a:prstGeom>
          <a:noFill/>
        </p:spPr>
        <p:txBody>
          <a:bodyPr wrap="square" rtlCol="0">
            <a:spAutoFit/>
          </a:bodyPr>
          <a:lstStyle/>
          <a:p>
            <a:pPr>
              <a:lnSpc>
                <a:spcPct val="107000"/>
              </a:lnSpc>
              <a:spcBef>
                <a:spcPts val="200"/>
              </a:spcBef>
            </a:pPr>
            <a:r>
              <a:rPr lang="en-CA" sz="1800"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Possible Causes</a:t>
            </a: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Not enough air </a:t>
            </a: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Too wet </a:t>
            </a: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Too compacted</a:t>
            </a: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Too many “greens” </a:t>
            </a: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Too much food waste</a:t>
            </a:r>
          </a:p>
          <a:p>
            <a:pPr marL="457200">
              <a:lnSpc>
                <a:spcPct val="107000"/>
              </a:lnSpc>
              <a:spcAft>
                <a:spcPts val="800"/>
              </a:spcAft>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 </a:t>
            </a:r>
          </a:p>
          <a:p>
            <a:endParaRPr lang="en-CA" dirty="0"/>
          </a:p>
        </p:txBody>
      </p:sp>
      <p:sp>
        <p:nvSpPr>
          <p:cNvPr id="5" name="TextBox 4">
            <a:extLst>
              <a:ext uri="{FF2B5EF4-FFF2-40B4-BE49-F238E27FC236}">
                <a16:creationId xmlns:a16="http://schemas.microsoft.com/office/drawing/2014/main" id="{D6D28995-B0D7-434F-B3E9-645AD283806F}"/>
              </a:ext>
            </a:extLst>
          </p:cNvPr>
          <p:cNvSpPr txBox="1"/>
          <p:nvPr/>
        </p:nvSpPr>
        <p:spPr>
          <a:xfrm>
            <a:off x="5619750" y="1293194"/>
            <a:ext cx="5857875" cy="5213735"/>
          </a:xfrm>
          <a:prstGeom prst="rect">
            <a:avLst/>
          </a:prstGeom>
          <a:noFill/>
        </p:spPr>
        <p:txBody>
          <a:bodyPr wrap="square" rtlCol="0">
            <a:spAutoFit/>
          </a:bodyPr>
          <a:lstStyle/>
          <a:p>
            <a:pPr>
              <a:lnSpc>
                <a:spcPct val="107000"/>
              </a:lnSpc>
              <a:spcBef>
                <a:spcPts val="200"/>
              </a:spcBef>
            </a:pPr>
            <a:r>
              <a:rPr lang="en-CA" sz="1800"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Possible Solutions</a:t>
            </a: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Mix in dry browns. </a:t>
            </a: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Turn the compost to add air.</a:t>
            </a: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Add some untreated wood ashes, sawdust, or shredded newspaper. </a:t>
            </a: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If drainage is a problem, building a plank floor can help. </a:t>
            </a: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If it smells like rotten eggs, turn the pile for several consecutive days until the smell is gone, and top the pile with soil or finished compost.</a:t>
            </a: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When adding new material, make a hole in the top of the pile, stir in the organics, and cover with dry ingredients such as leaves. Always try to have a layer of browns on top of the pile</a:t>
            </a:r>
          </a:p>
          <a:p>
            <a:pPr marL="342900" lvl="0" indent="-342900">
              <a:lnSpc>
                <a:spcPct val="107000"/>
              </a:lnSpc>
              <a:spcAft>
                <a:spcPts val="800"/>
              </a:spcAft>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Can also add soil at any stage of the layering process. A thin layer of soil added on the top of the pile also helps to discourage pests and prevent odours</a:t>
            </a:r>
          </a:p>
          <a:p>
            <a:endParaRPr lang="en-CA" dirty="0"/>
          </a:p>
        </p:txBody>
      </p:sp>
      <p:pic>
        <p:nvPicPr>
          <p:cNvPr id="1028" name="Picture 4" descr="Does Compost Smell? (The Truth About Smelly Compost) | Help Me Compost">
            <a:extLst>
              <a:ext uri="{FF2B5EF4-FFF2-40B4-BE49-F238E27FC236}">
                <a16:creationId xmlns:a16="http://schemas.microsoft.com/office/drawing/2014/main" id="{4BC446C9-26D2-41B3-9D6F-269A11B2AF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93194"/>
            <a:ext cx="4972050" cy="2635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1046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8FE696-C4E7-499D-B8E9-5AE0DE46CB0C}"/>
              </a:ext>
            </a:extLst>
          </p:cNvPr>
          <p:cNvSpPr/>
          <p:nvPr/>
        </p:nvSpPr>
        <p:spPr>
          <a:xfrm>
            <a:off x="0" y="1037375"/>
            <a:ext cx="12192000" cy="591587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3">
            <a:extLst>
              <a:ext uri="{FF2B5EF4-FFF2-40B4-BE49-F238E27FC236}">
                <a16:creationId xmlns:a16="http://schemas.microsoft.com/office/drawing/2014/main" id="{BD27EFFC-005D-4068-9026-593E1BAB7AA9}"/>
              </a:ext>
            </a:extLst>
          </p:cNvPr>
          <p:cNvSpPr txBox="1"/>
          <p:nvPr/>
        </p:nvSpPr>
        <p:spPr>
          <a:xfrm>
            <a:off x="228600" y="376043"/>
            <a:ext cx="4514850" cy="523220"/>
          </a:xfrm>
          <a:prstGeom prst="rect">
            <a:avLst/>
          </a:prstGeom>
          <a:noFill/>
        </p:spPr>
        <p:txBody>
          <a:bodyPr wrap="square" rtlCol="0">
            <a:spAutoFit/>
          </a:bodyPr>
          <a:lstStyle/>
          <a:p>
            <a:r>
              <a:rPr lang="en-CA" sz="2800" dirty="0">
                <a:latin typeface="Times New Roman" panose="02020603050405020304" pitchFamily="18" charset="0"/>
                <a:cs typeface="Times New Roman" panose="02020603050405020304" pitchFamily="18" charset="0"/>
              </a:rPr>
              <a:t>Animals And Pests Issues </a:t>
            </a:r>
          </a:p>
        </p:txBody>
      </p:sp>
      <p:sp>
        <p:nvSpPr>
          <p:cNvPr id="2" name="TextBox 1">
            <a:extLst>
              <a:ext uri="{FF2B5EF4-FFF2-40B4-BE49-F238E27FC236}">
                <a16:creationId xmlns:a16="http://schemas.microsoft.com/office/drawing/2014/main" id="{9B18993F-4332-4392-96D5-FB893EF5ED19}"/>
              </a:ext>
            </a:extLst>
          </p:cNvPr>
          <p:cNvSpPr txBox="1"/>
          <p:nvPr/>
        </p:nvSpPr>
        <p:spPr>
          <a:xfrm>
            <a:off x="347662" y="4086225"/>
            <a:ext cx="4133850" cy="961482"/>
          </a:xfrm>
          <a:prstGeom prst="rect">
            <a:avLst/>
          </a:prstGeom>
          <a:noFill/>
        </p:spPr>
        <p:txBody>
          <a:bodyPr wrap="square" rtlCol="0">
            <a:spAutoFit/>
          </a:bodyPr>
          <a:lstStyle/>
          <a:p>
            <a:pPr>
              <a:lnSpc>
                <a:spcPct val="107000"/>
              </a:lnSpc>
              <a:spcBef>
                <a:spcPts val="200"/>
              </a:spcBef>
            </a:pPr>
            <a:r>
              <a:rPr lang="en-CA" sz="1800"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Possible Causes</a:t>
            </a: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Food residuals exposed </a:t>
            </a:r>
          </a:p>
          <a:p>
            <a:pPr marL="342900" lvl="0" indent="-342900">
              <a:lnSpc>
                <a:spcPct val="107000"/>
              </a:lnSpc>
              <a:spcAft>
                <a:spcPts val="800"/>
              </a:spcAft>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Bin unprotected</a:t>
            </a:r>
          </a:p>
        </p:txBody>
      </p:sp>
      <p:sp>
        <p:nvSpPr>
          <p:cNvPr id="5" name="TextBox 4">
            <a:extLst>
              <a:ext uri="{FF2B5EF4-FFF2-40B4-BE49-F238E27FC236}">
                <a16:creationId xmlns:a16="http://schemas.microsoft.com/office/drawing/2014/main" id="{D6D28995-B0D7-434F-B3E9-645AD283806F}"/>
              </a:ext>
            </a:extLst>
          </p:cNvPr>
          <p:cNvSpPr txBox="1"/>
          <p:nvPr/>
        </p:nvSpPr>
        <p:spPr>
          <a:xfrm>
            <a:off x="5619750" y="1293194"/>
            <a:ext cx="5857875" cy="4621009"/>
          </a:xfrm>
          <a:prstGeom prst="rect">
            <a:avLst/>
          </a:prstGeom>
          <a:noFill/>
        </p:spPr>
        <p:txBody>
          <a:bodyPr wrap="square" rtlCol="0">
            <a:spAutoFit/>
          </a:bodyPr>
          <a:lstStyle/>
          <a:p>
            <a:pPr>
              <a:lnSpc>
                <a:spcPct val="107000"/>
              </a:lnSpc>
              <a:spcBef>
                <a:spcPts val="200"/>
              </a:spcBef>
            </a:pPr>
            <a:r>
              <a:rPr lang="en-CA" sz="1800"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Possible Solutions</a:t>
            </a: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Ensure the lid is closed and locked after adding and mixing materials</a:t>
            </a: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Always completely cover food residuals with a layer of browns, soil, or finished compost</a:t>
            </a: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Ensure that fats, oils, meats, seafood and dairy are excluded. Put only vegetable matter in your composter</a:t>
            </a: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A fine wire mesh under the compost bin will discourage vermin if necessary. Wrap the bottom of the composter in strong wire mesh (1/4 inch hardware cloth)</a:t>
            </a: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Move your composter out in the open, rather than close to a fence or shed. An open area makes rats more vulnerable to predators.</a:t>
            </a:r>
          </a:p>
          <a:p>
            <a:pPr marL="342900" lvl="0" indent="-342900">
              <a:lnSpc>
                <a:spcPct val="107000"/>
              </a:lnSpc>
              <a:spcAft>
                <a:spcPts val="800"/>
              </a:spcAft>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Visit your composter more often!</a:t>
            </a:r>
          </a:p>
          <a:p>
            <a:endParaRPr lang="en-CA" dirty="0"/>
          </a:p>
        </p:txBody>
      </p:sp>
      <p:pic>
        <p:nvPicPr>
          <p:cNvPr id="2050" name="Picture 2" descr="Controlling Pests In Compost: How To Keep Animals Out Of The Compost Pile">
            <a:extLst>
              <a:ext uri="{FF2B5EF4-FFF2-40B4-BE49-F238E27FC236}">
                <a16:creationId xmlns:a16="http://schemas.microsoft.com/office/drawing/2014/main" id="{09B4EB95-991E-46BD-A57B-1645672181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662" y="1424001"/>
            <a:ext cx="4276725" cy="240565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5164048-A604-4C0A-B5A2-A3DE51513D46}"/>
              </a:ext>
            </a:extLst>
          </p:cNvPr>
          <p:cNvSpPr txBox="1"/>
          <p:nvPr/>
        </p:nvSpPr>
        <p:spPr>
          <a:xfrm>
            <a:off x="347662" y="5123315"/>
            <a:ext cx="3867150" cy="1754326"/>
          </a:xfrm>
          <a:prstGeom prst="rect">
            <a:avLst/>
          </a:prstGeom>
          <a:noFill/>
        </p:spPr>
        <p:txBody>
          <a:bodyPr wrap="square" rtlCol="0">
            <a:spAutoFit/>
          </a:bodyPr>
          <a:lstStyle/>
          <a:p>
            <a:r>
              <a:rPr lang="en-CA" b="1" u="sng" dirty="0">
                <a:latin typeface="Times New Roman" panose="02020603050405020304" pitchFamily="18" charset="0"/>
                <a:cs typeface="Times New Roman" panose="02020603050405020304" pitchFamily="18" charset="0"/>
              </a:rPr>
              <a:t>Notes</a:t>
            </a:r>
          </a:p>
          <a:p>
            <a:r>
              <a:rPr lang="en-CA" dirty="0">
                <a:latin typeface="Times New Roman" panose="02020603050405020304" pitchFamily="18" charset="0"/>
                <a:ea typeface="Calibri" panose="020F0502020204030204" pitchFamily="34" charset="0"/>
                <a:cs typeface="Times New Roman" panose="02020603050405020304" pitchFamily="18" charset="0"/>
              </a:rPr>
              <a:t>C</a:t>
            </a: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ritters like worms, centipedes, and other insects should appear in the composter to help the bacteria break down the material</a:t>
            </a:r>
            <a:endParaRPr lang="en-CA" dirty="0"/>
          </a:p>
          <a:p>
            <a:endParaRPr lang="en-CA" dirty="0"/>
          </a:p>
        </p:txBody>
      </p:sp>
    </p:spTree>
    <p:extLst>
      <p:ext uri="{BB962C8B-B14F-4D97-AF65-F5344CB8AC3E}">
        <p14:creationId xmlns:p14="http://schemas.microsoft.com/office/powerpoint/2010/main" val="2925808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A6936A-A2D3-4298-97EA-608734175817}"/>
              </a:ext>
            </a:extLst>
          </p:cNvPr>
          <p:cNvSpPr txBox="1"/>
          <p:nvPr/>
        </p:nvSpPr>
        <p:spPr>
          <a:xfrm>
            <a:off x="375082" y="911258"/>
            <a:ext cx="7650331" cy="548099"/>
          </a:xfrm>
          <a:prstGeom prst="rect">
            <a:avLst/>
          </a:prstGeom>
          <a:noFill/>
        </p:spPr>
        <p:txBody>
          <a:bodyPr wrap="square" rtlCol="0">
            <a:spAutoFit/>
          </a:bodyPr>
          <a:lstStyle/>
          <a:p>
            <a:pPr>
              <a:lnSpc>
                <a:spcPct val="115000"/>
              </a:lnSpc>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Learn the Basics of Fertilizer Notes (Word Doc)</a:t>
            </a:r>
            <a:endParaRPr lang="en-CA"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10A5582C-4D5D-4CD3-A20B-3D7D5856E84B}"/>
              </a:ext>
            </a:extLst>
          </p:cNvPr>
          <p:cNvSpPr txBox="1"/>
          <p:nvPr/>
        </p:nvSpPr>
        <p:spPr>
          <a:xfrm>
            <a:off x="206408" y="1624614"/>
            <a:ext cx="11485484" cy="4191917"/>
          </a:xfrm>
          <a:prstGeom prst="rect">
            <a:avLst/>
          </a:prstGeom>
          <a:noFill/>
        </p:spPr>
        <p:txBody>
          <a:bodyPr wrap="square" rtlCol="0">
            <a:spAutoFit/>
          </a:bodyPr>
          <a:lstStyle/>
          <a:p>
            <a:pPr marL="342900" lvl="0" indent="-342900">
              <a:lnSpc>
                <a:spcPct val="115000"/>
              </a:lnSpc>
              <a:buFont typeface="Arial" panose="020B0604020202020204" pitchFamily="34" charset="0"/>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_________ provide nutrients that are key for optimal plant health </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Primary nutrients are _________ (N), _________ (P) and _________ (K) and are represents by the 3 numbers display on the package in order of N-P-K</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_________ </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Help with plant growth above ground</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Promoting green leafy growth of foliage</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_________</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Effective in establishing growth below ground in the form of healthy root system</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Responsible for flower bloom and fruit production</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_________</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Help build strong cells within plant tissues</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Help plant withstand heat, cold, pests and diseases</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CA" dirty="0"/>
          </a:p>
        </p:txBody>
      </p:sp>
    </p:spTree>
    <p:extLst>
      <p:ext uri="{BB962C8B-B14F-4D97-AF65-F5344CB8AC3E}">
        <p14:creationId xmlns:p14="http://schemas.microsoft.com/office/powerpoint/2010/main" val="18450641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8FE696-C4E7-499D-B8E9-5AE0DE46CB0C}"/>
              </a:ext>
            </a:extLst>
          </p:cNvPr>
          <p:cNvSpPr/>
          <p:nvPr/>
        </p:nvSpPr>
        <p:spPr>
          <a:xfrm>
            <a:off x="0" y="1356887"/>
            <a:ext cx="12192000" cy="591587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3">
            <a:extLst>
              <a:ext uri="{FF2B5EF4-FFF2-40B4-BE49-F238E27FC236}">
                <a16:creationId xmlns:a16="http://schemas.microsoft.com/office/drawing/2014/main" id="{BD27EFFC-005D-4068-9026-593E1BAB7AA9}"/>
              </a:ext>
            </a:extLst>
          </p:cNvPr>
          <p:cNvSpPr txBox="1"/>
          <p:nvPr/>
        </p:nvSpPr>
        <p:spPr>
          <a:xfrm>
            <a:off x="228600" y="376043"/>
            <a:ext cx="4514850" cy="523220"/>
          </a:xfrm>
          <a:prstGeom prst="rect">
            <a:avLst/>
          </a:prstGeom>
          <a:noFill/>
        </p:spPr>
        <p:txBody>
          <a:bodyPr wrap="square" rtlCol="0">
            <a:spAutoFit/>
          </a:bodyPr>
          <a:lstStyle/>
          <a:p>
            <a:r>
              <a:rPr lang="en-CA" sz="2800" dirty="0">
                <a:latin typeface="Times New Roman" panose="02020603050405020304" pitchFamily="18" charset="0"/>
                <a:cs typeface="Times New Roman" panose="02020603050405020304" pitchFamily="18" charset="0"/>
              </a:rPr>
              <a:t>Slow Composting</a:t>
            </a:r>
          </a:p>
        </p:txBody>
      </p:sp>
      <p:sp>
        <p:nvSpPr>
          <p:cNvPr id="2" name="TextBox 1">
            <a:extLst>
              <a:ext uri="{FF2B5EF4-FFF2-40B4-BE49-F238E27FC236}">
                <a16:creationId xmlns:a16="http://schemas.microsoft.com/office/drawing/2014/main" id="{9B18993F-4332-4392-96D5-FB893EF5ED19}"/>
              </a:ext>
            </a:extLst>
          </p:cNvPr>
          <p:cNvSpPr txBox="1"/>
          <p:nvPr/>
        </p:nvSpPr>
        <p:spPr>
          <a:xfrm>
            <a:off x="5334000" y="2375770"/>
            <a:ext cx="4133850" cy="1257845"/>
          </a:xfrm>
          <a:prstGeom prst="rect">
            <a:avLst/>
          </a:prstGeom>
          <a:noFill/>
        </p:spPr>
        <p:txBody>
          <a:bodyPr wrap="square" rtlCol="0">
            <a:spAutoFit/>
          </a:bodyPr>
          <a:lstStyle/>
          <a:p>
            <a:pPr>
              <a:lnSpc>
                <a:spcPct val="107000"/>
              </a:lnSpc>
              <a:spcBef>
                <a:spcPts val="200"/>
              </a:spcBef>
            </a:pPr>
            <a:r>
              <a:rPr lang="en-CA" sz="1800"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Possible Causes</a:t>
            </a: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Not enough greens </a:t>
            </a: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Not enough air </a:t>
            </a:r>
          </a:p>
          <a:p>
            <a:pPr marL="342900" lvl="0" indent="-342900">
              <a:lnSpc>
                <a:spcPct val="107000"/>
              </a:lnSpc>
              <a:spcAft>
                <a:spcPts val="800"/>
              </a:spcAft>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Not enough moisture</a:t>
            </a:r>
          </a:p>
        </p:txBody>
      </p:sp>
      <p:sp>
        <p:nvSpPr>
          <p:cNvPr id="5" name="TextBox 4">
            <a:extLst>
              <a:ext uri="{FF2B5EF4-FFF2-40B4-BE49-F238E27FC236}">
                <a16:creationId xmlns:a16="http://schemas.microsoft.com/office/drawing/2014/main" id="{D6D28995-B0D7-434F-B3E9-645AD283806F}"/>
              </a:ext>
            </a:extLst>
          </p:cNvPr>
          <p:cNvSpPr txBox="1"/>
          <p:nvPr/>
        </p:nvSpPr>
        <p:spPr>
          <a:xfrm>
            <a:off x="5334000" y="3962380"/>
            <a:ext cx="5857875" cy="2352695"/>
          </a:xfrm>
          <a:prstGeom prst="rect">
            <a:avLst/>
          </a:prstGeom>
          <a:noFill/>
        </p:spPr>
        <p:txBody>
          <a:bodyPr wrap="square" rtlCol="0">
            <a:spAutoFit/>
          </a:bodyPr>
          <a:lstStyle/>
          <a:p>
            <a:pPr>
              <a:lnSpc>
                <a:spcPct val="107000"/>
              </a:lnSpc>
              <a:spcBef>
                <a:spcPts val="200"/>
              </a:spcBef>
            </a:pPr>
            <a:r>
              <a:rPr lang="en-CA" sz="1800"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Possible Solutions</a:t>
            </a: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Add more greens, mix thoroughly, and ensure the pile is moist</a:t>
            </a:r>
          </a:p>
          <a:p>
            <a:pPr marL="342900" lvl="0" indent="-342900">
              <a:lnSpc>
                <a:spcPct val="107000"/>
              </a:lnSpc>
              <a:spcAft>
                <a:spcPts val="800"/>
              </a:spcAft>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Can also add soil at any stage of the layering process. </a:t>
            </a:r>
          </a:p>
          <a:p>
            <a:pPr marL="342900" lvl="0" indent="-342900">
              <a:lnSpc>
                <a:spcPct val="107000"/>
              </a:lnSpc>
              <a:spcAft>
                <a:spcPts val="800"/>
              </a:spcAft>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A shovel-full of soil will introduce many soil organisms into the pile and act as an accelerator</a:t>
            </a:r>
          </a:p>
          <a:p>
            <a:endParaRPr lang="en-CA" dirty="0"/>
          </a:p>
        </p:txBody>
      </p:sp>
      <p:pic>
        <p:nvPicPr>
          <p:cNvPr id="3074" name="Picture 2" descr="NWRA Chapter Testifies in Favor of Slow Down To Get Around Legislation |  Waste360">
            <a:extLst>
              <a:ext uri="{FF2B5EF4-FFF2-40B4-BE49-F238E27FC236}">
                <a16:creationId xmlns:a16="http://schemas.microsoft.com/office/drawing/2014/main" id="{64467697-DF97-4AA5-B0BD-29C20692A7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732" y="2488801"/>
            <a:ext cx="4743686" cy="3156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34849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8FE696-C4E7-499D-B8E9-5AE0DE46CB0C}"/>
              </a:ext>
            </a:extLst>
          </p:cNvPr>
          <p:cNvSpPr/>
          <p:nvPr/>
        </p:nvSpPr>
        <p:spPr>
          <a:xfrm>
            <a:off x="0" y="942125"/>
            <a:ext cx="12192000" cy="591587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3">
            <a:extLst>
              <a:ext uri="{FF2B5EF4-FFF2-40B4-BE49-F238E27FC236}">
                <a16:creationId xmlns:a16="http://schemas.microsoft.com/office/drawing/2014/main" id="{BD27EFFC-005D-4068-9026-593E1BAB7AA9}"/>
              </a:ext>
            </a:extLst>
          </p:cNvPr>
          <p:cNvSpPr txBox="1"/>
          <p:nvPr/>
        </p:nvSpPr>
        <p:spPr>
          <a:xfrm>
            <a:off x="228600" y="376043"/>
            <a:ext cx="4514850" cy="523220"/>
          </a:xfrm>
          <a:prstGeom prst="rect">
            <a:avLst/>
          </a:prstGeom>
          <a:noFill/>
        </p:spPr>
        <p:txBody>
          <a:bodyPr wrap="square" rtlCol="0">
            <a:spAutoFit/>
          </a:bodyPr>
          <a:lstStyle/>
          <a:p>
            <a:r>
              <a:rPr lang="en-CA" sz="2800" dirty="0">
                <a:latin typeface="Times New Roman" panose="02020603050405020304" pitchFamily="18" charset="0"/>
                <a:cs typeface="Times New Roman" panose="02020603050405020304" pitchFamily="18" charset="0"/>
              </a:rPr>
              <a:t>Humidity</a:t>
            </a:r>
          </a:p>
        </p:txBody>
      </p:sp>
      <p:sp>
        <p:nvSpPr>
          <p:cNvPr id="2" name="TextBox 1">
            <a:extLst>
              <a:ext uri="{FF2B5EF4-FFF2-40B4-BE49-F238E27FC236}">
                <a16:creationId xmlns:a16="http://schemas.microsoft.com/office/drawing/2014/main" id="{9B18993F-4332-4392-96D5-FB893EF5ED19}"/>
              </a:ext>
            </a:extLst>
          </p:cNvPr>
          <p:cNvSpPr txBox="1"/>
          <p:nvPr/>
        </p:nvSpPr>
        <p:spPr>
          <a:xfrm>
            <a:off x="5324475" y="1369794"/>
            <a:ext cx="6334125" cy="1683025"/>
          </a:xfrm>
          <a:prstGeom prst="rect">
            <a:avLst/>
          </a:prstGeom>
          <a:noFill/>
        </p:spPr>
        <p:txBody>
          <a:bodyPr wrap="square" rtlCol="0">
            <a:spAutoFit/>
          </a:bodyPr>
          <a:lstStyle/>
          <a:p>
            <a:pPr>
              <a:lnSpc>
                <a:spcPct val="107000"/>
              </a:lnSpc>
              <a:spcBef>
                <a:spcPts val="200"/>
              </a:spcBef>
            </a:pPr>
            <a:r>
              <a:rPr lang="en-CA" sz="1800"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If too dry</a:t>
            </a:r>
          </a:p>
          <a:p>
            <a:pPr marL="285750" indent="-285750">
              <a:lnSpc>
                <a:spcPct val="107000"/>
              </a:lnSpc>
              <a:spcBef>
                <a:spcPts val="200"/>
              </a:spcBef>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 Dust appears when turned, it does not stick together when squeezed a handful</a:t>
            </a:r>
          </a:p>
          <a:p>
            <a:pPr marL="342900" lvl="0" indent="-342900">
              <a:lnSpc>
                <a:spcPct val="107000"/>
              </a:lnSpc>
              <a:spcAft>
                <a:spcPts val="800"/>
              </a:spcAft>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Add water or leave the lid open when it rains</a:t>
            </a:r>
          </a:p>
          <a:p>
            <a:endParaRPr lang="en-CA" dirty="0"/>
          </a:p>
        </p:txBody>
      </p:sp>
      <p:sp>
        <p:nvSpPr>
          <p:cNvPr id="5" name="TextBox 4">
            <a:extLst>
              <a:ext uri="{FF2B5EF4-FFF2-40B4-BE49-F238E27FC236}">
                <a16:creationId xmlns:a16="http://schemas.microsoft.com/office/drawing/2014/main" id="{D6D28995-B0D7-434F-B3E9-645AD283806F}"/>
              </a:ext>
            </a:extLst>
          </p:cNvPr>
          <p:cNvSpPr txBox="1"/>
          <p:nvPr/>
        </p:nvSpPr>
        <p:spPr>
          <a:xfrm>
            <a:off x="5324475" y="3480488"/>
            <a:ext cx="5857875" cy="1064650"/>
          </a:xfrm>
          <a:prstGeom prst="rect">
            <a:avLst/>
          </a:prstGeom>
          <a:noFill/>
        </p:spPr>
        <p:txBody>
          <a:bodyPr wrap="square" rtlCol="0">
            <a:spAutoFit/>
          </a:bodyPr>
          <a:lstStyle/>
          <a:p>
            <a:pPr>
              <a:lnSpc>
                <a:spcPct val="107000"/>
              </a:lnSpc>
              <a:spcBef>
                <a:spcPts val="200"/>
              </a:spcBef>
            </a:pPr>
            <a:r>
              <a:rPr lang="en-CA" sz="1800"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If too wet</a:t>
            </a:r>
          </a:p>
          <a:p>
            <a:pPr marL="342900" lvl="0" indent="-342900">
              <a:lnSpc>
                <a:spcPct val="107000"/>
              </a:lnSpc>
              <a:spcAft>
                <a:spcPts val="800"/>
              </a:spcAft>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Add carbon-rich (“browns”) to absorb moisture</a:t>
            </a:r>
          </a:p>
          <a:p>
            <a:endParaRPr lang="en-CA" dirty="0"/>
          </a:p>
        </p:txBody>
      </p:sp>
      <p:pic>
        <p:nvPicPr>
          <p:cNvPr id="4098" name="Picture 2" descr="Compost is wet and soggy. Can I use it? It&amp;#39;s not done yet..">
            <a:extLst>
              <a:ext uri="{FF2B5EF4-FFF2-40B4-BE49-F238E27FC236}">
                <a16:creationId xmlns:a16="http://schemas.microsoft.com/office/drawing/2014/main" id="{58947D48-63AE-4D23-A1DC-AB506A2A7E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3429000"/>
            <a:ext cx="4038600" cy="30289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ow to Fix Common Compost Problems">
            <a:extLst>
              <a:ext uri="{FF2B5EF4-FFF2-40B4-BE49-F238E27FC236}">
                <a16:creationId xmlns:a16="http://schemas.microsoft.com/office/drawing/2014/main" id="{B50328DD-843B-41EB-AC76-2B81E50260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687" y="1242297"/>
            <a:ext cx="3986787" cy="186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45275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0F529C5-B3EF-4FAF-85A5-9FDCE2590134}"/>
              </a:ext>
            </a:extLst>
          </p:cNvPr>
          <p:cNvSpPr/>
          <p:nvPr/>
        </p:nvSpPr>
        <p:spPr>
          <a:xfrm>
            <a:off x="0" y="942125"/>
            <a:ext cx="12192000" cy="591587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5" name="Content Placeholder 2">
            <a:extLst>
              <a:ext uri="{FF2B5EF4-FFF2-40B4-BE49-F238E27FC236}">
                <a16:creationId xmlns:a16="http://schemas.microsoft.com/office/drawing/2014/main" id="{3477610E-D0A2-427C-ADC2-0D747242508C}"/>
              </a:ext>
            </a:extLst>
          </p:cNvPr>
          <p:cNvGraphicFramePr>
            <a:graphicFrameLocks noGrp="1"/>
          </p:cNvGraphicFramePr>
          <p:nvPr>
            <p:ph idx="1"/>
          </p:nvPr>
        </p:nvGraphicFramePr>
        <p:xfrm>
          <a:off x="838199" y="1825624"/>
          <a:ext cx="10756037" cy="47882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a:extLst>
              <a:ext uri="{FF2B5EF4-FFF2-40B4-BE49-F238E27FC236}">
                <a16:creationId xmlns:a16="http://schemas.microsoft.com/office/drawing/2014/main" id="{019ED2A8-1A2F-482B-899D-953067527908}"/>
              </a:ext>
            </a:extLst>
          </p:cNvPr>
          <p:cNvSpPr txBox="1"/>
          <p:nvPr/>
        </p:nvSpPr>
        <p:spPr>
          <a:xfrm>
            <a:off x="228600" y="376043"/>
            <a:ext cx="4514850" cy="523220"/>
          </a:xfrm>
          <a:prstGeom prst="rect">
            <a:avLst/>
          </a:prstGeom>
          <a:noFill/>
        </p:spPr>
        <p:txBody>
          <a:bodyPr wrap="square" rtlCol="0">
            <a:spAutoFit/>
          </a:bodyPr>
          <a:lstStyle/>
          <a:p>
            <a:r>
              <a:rPr lang="en-CA" sz="2800" dirty="0">
                <a:latin typeface="Times New Roman" panose="02020603050405020304" pitchFamily="18" charset="0"/>
                <a:cs typeface="Times New Roman" panose="02020603050405020304" pitchFamily="18" charset="0"/>
              </a:rPr>
              <a:t>Why Compost?</a:t>
            </a:r>
          </a:p>
        </p:txBody>
      </p:sp>
    </p:spTree>
    <p:extLst>
      <p:ext uri="{BB962C8B-B14F-4D97-AF65-F5344CB8AC3E}">
        <p14:creationId xmlns:p14="http://schemas.microsoft.com/office/powerpoint/2010/main" val="14431957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reen leaf on brown soil">
            <a:extLst>
              <a:ext uri="{FF2B5EF4-FFF2-40B4-BE49-F238E27FC236}">
                <a16:creationId xmlns:a16="http://schemas.microsoft.com/office/drawing/2014/main" id="{56186BC5-8448-4DA6-BDED-3BA29B318E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 y="-637032"/>
            <a:ext cx="12277725" cy="818924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B9BE4C5-AA06-4675-918A-6F63840CDE6D}"/>
              </a:ext>
            </a:extLst>
          </p:cNvPr>
          <p:cNvSpPr>
            <a:spLocks noGrp="1"/>
          </p:cNvSpPr>
          <p:nvPr>
            <p:ph type="ctrTitle"/>
          </p:nvPr>
        </p:nvSpPr>
        <p:spPr>
          <a:xfrm>
            <a:off x="2935549" y="2897897"/>
            <a:ext cx="9144000" cy="2387600"/>
          </a:xfrm>
        </p:spPr>
        <p:txBody>
          <a:bodyPr/>
          <a:lstStyle/>
          <a:p>
            <a:r>
              <a:rPr lang="en-CA" dirty="0">
                <a:solidFill>
                  <a:schemeClr val="bg1"/>
                </a:solidFill>
                <a:latin typeface="Times New Roman" panose="02020603050405020304" pitchFamily="18" charset="0"/>
                <a:cs typeface="Times New Roman" panose="02020603050405020304" pitchFamily="18" charset="0"/>
              </a:rPr>
              <a:t>Soil Types Guide Sheet</a:t>
            </a:r>
          </a:p>
        </p:txBody>
      </p:sp>
    </p:spTree>
    <p:extLst>
      <p:ext uri="{BB962C8B-B14F-4D97-AF65-F5344CB8AC3E}">
        <p14:creationId xmlns:p14="http://schemas.microsoft.com/office/powerpoint/2010/main" val="39076190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4A8F2-16CA-4F5D-B73B-7F614488F7AD}"/>
              </a:ext>
            </a:extLst>
          </p:cNvPr>
          <p:cNvSpPr>
            <a:spLocks noGrp="1"/>
          </p:cNvSpPr>
          <p:nvPr>
            <p:ph type="title"/>
          </p:nvPr>
        </p:nvSpPr>
        <p:spPr/>
        <p:txBody>
          <a:bodyPr/>
          <a:lstStyle/>
          <a:p>
            <a:r>
              <a:rPr lang="en-CA" dirty="0">
                <a:latin typeface="Times New Roman" panose="02020603050405020304" pitchFamily="18" charset="0"/>
                <a:cs typeface="Times New Roman" panose="02020603050405020304" pitchFamily="18" charset="0"/>
              </a:rPr>
              <a:t>Soil Composition</a:t>
            </a:r>
          </a:p>
        </p:txBody>
      </p:sp>
      <p:pic>
        <p:nvPicPr>
          <p:cNvPr id="2052" name="Picture 4" descr="Soil Management">
            <a:extLst>
              <a:ext uri="{FF2B5EF4-FFF2-40B4-BE49-F238E27FC236}">
                <a16:creationId xmlns:a16="http://schemas.microsoft.com/office/drawing/2014/main" id="{39FF91E5-DA25-431B-9146-15AFC730B6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1349" y="1300162"/>
            <a:ext cx="4257675" cy="42576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9443C75-0B69-40C3-BD67-0027AA2931F2}"/>
              </a:ext>
            </a:extLst>
          </p:cNvPr>
          <p:cNvSpPr txBox="1"/>
          <p:nvPr/>
        </p:nvSpPr>
        <p:spPr>
          <a:xfrm>
            <a:off x="942976" y="1653659"/>
            <a:ext cx="5500224" cy="4247317"/>
          </a:xfrm>
          <a:prstGeom prst="rect">
            <a:avLst/>
          </a:prstGeom>
          <a:noFill/>
        </p:spPr>
        <p:txBody>
          <a:bodyPr wrap="none" rtlCol="0">
            <a:spAutoFit/>
          </a:bodyPr>
          <a:lstStyle/>
          <a:p>
            <a:r>
              <a:rPr lang="en-CA" dirty="0">
                <a:latin typeface="Times New Roman" panose="02020603050405020304" pitchFamily="18" charset="0"/>
                <a:cs typeface="Times New Roman" panose="02020603050405020304" pitchFamily="18" charset="0"/>
              </a:rPr>
              <a:t>Soil comprises four main components:</a:t>
            </a:r>
          </a:p>
          <a:p>
            <a:r>
              <a:rPr lang="en-CA" dirty="0">
                <a:latin typeface="Times New Roman" panose="02020603050405020304" pitchFamily="18" charset="0"/>
                <a:cs typeface="Times New Roman" panose="02020603050405020304" pitchFamily="18" charset="0"/>
              </a:rPr>
              <a:t>Minerals ~45%</a:t>
            </a:r>
          </a:p>
          <a:p>
            <a:pPr marL="285750" indent="-285750">
              <a:buFont typeface="Arial" panose="020B0604020202020204" pitchFamily="34" charset="0"/>
              <a:buChar char="•"/>
            </a:pPr>
            <a:r>
              <a:rPr lang="en-CA" dirty="0">
                <a:latin typeface="Times New Roman" panose="02020603050405020304" pitchFamily="18" charset="0"/>
                <a:cs typeface="Times New Roman" panose="02020603050405020304" pitchFamily="18" charset="0"/>
              </a:rPr>
              <a:t>These mainly include sand, silt, and clay</a:t>
            </a:r>
          </a:p>
          <a:p>
            <a:pPr marL="285750" indent="-285750">
              <a:buFont typeface="Arial" panose="020B0604020202020204" pitchFamily="34" charset="0"/>
              <a:buChar char="•"/>
            </a:pPr>
            <a:r>
              <a:rPr lang="en-CA" dirty="0">
                <a:latin typeface="Times New Roman" panose="02020603050405020304" pitchFamily="18" charset="0"/>
                <a:cs typeface="Times New Roman" panose="02020603050405020304" pitchFamily="18" charset="0"/>
              </a:rPr>
              <a:t>The breakdown of these three items indicates soil type</a:t>
            </a:r>
          </a:p>
          <a:p>
            <a:endParaRPr lang="en-CA" dirty="0">
              <a:latin typeface="Times New Roman" panose="02020603050405020304" pitchFamily="18" charset="0"/>
              <a:cs typeface="Times New Roman" panose="02020603050405020304" pitchFamily="18" charset="0"/>
            </a:endParaRPr>
          </a:p>
          <a:p>
            <a:r>
              <a:rPr lang="en-CA" dirty="0">
                <a:latin typeface="Times New Roman" panose="02020603050405020304" pitchFamily="18" charset="0"/>
                <a:cs typeface="Times New Roman" panose="02020603050405020304" pitchFamily="18" charset="0"/>
              </a:rPr>
              <a:t>Air + Water ~25% each</a:t>
            </a:r>
          </a:p>
          <a:p>
            <a:pPr marL="285750" indent="-285750">
              <a:buFont typeface="Arial" panose="020B0604020202020204" pitchFamily="34" charset="0"/>
              <a:buChar char="•"/>
            </a:pPr>
            <a:r>
              <a:rPr lang="en-CA" dirty="0">
                <a:latin typeface="Times New Roman" panose="02020603050405020304" pitchFamily="18" charset="0"/>
                <a:cs typeface="Times New Roman" panose="02020603050405020304" pitchFamily="18" charset="0"/>
              </a:rPr>
              <a:t>Both are crucial for plant roots</a:t>
            </a:r>
          </a:p>
          <a:p>
            <a:pPr marL="285750" indent="-285750">
              <a:buFont typeface="Arial" panose="020B0604020202020204" pitchFamily="34" charset="0"/>
              <a:buChar char="•"/>
            </a:pPr>
            <a:r>
              <a:rPr lang="en-CA" dirty="0">
                <a:latin typeface="Times New Roman" panose="02020603050405020304" pitchFamily="18" charset="0"/>
                <a:cs typeface="Times New Roman" panose="02020603050405020304" pitchFamily="18" charset="0"/>
              </a:rPr>
              <a:t>Roots absorb water and are able to grow through air</a:t>
            </a:r>
          </a:p>
          <a:p>
            <a:r>
              <a:rPr lang="en-CA" dirty="0">
                <a:latin typeface="Times New Roman" panose="02020603050405020304" pitchFamily="18" charset="0"/>
                <a:cs typeface="Times New Roman" panose="02020603050405020304" pitchFamily="18" charset="0"/>
              </a:rPr>
              <a:t>     within the soil</a:t>
            </a:r>
          </a:p>
          <a:p>
            <a:pPr marL="285750" indent="-285750">
              <a:buFont typeface="Arial" panose="020B0604020202020204" pitchFamily="34" charset="0"/>
              <a:buChar char="•"/>
            </a:pPr>
            <a:r>
              <a:rPr lang="en-CA" dirty="0">
                <a:latin typeface="Times New Roman" panose="02020603050405020304" pitchFamily="18" charset="0"/>
                <a:cs typeface="Times New Roman" panose="02020603050405020304" pitchFamily="18" charset="0"/>
              </a:rPr>
              <a:t>The exact percentages of air and water vary often by</a:t>
            </a:r>
          </a:p>
          <a:p>
            <a:r>
              <a:rPr lang="en-CA" dirty="0">
                <a:latin typeface="Times New Roman" panose="02020603050405020304" pitchFamily="18" charset="0"/>
                <a:cs typeface="Times New Roman" panose="02020603050405020304" pitchFamily="18" charset="0"/>
              </a:rPr>
              <a:t>     soil hydration</a:t>
            </a:r>
          </a:p>
          <a:p>
            <a:endParaRPr lang="en-CA" dirty="0">
              <a:latin typeface="Times New Roman" panose="02020603050405020304" pitchFamily="18" charset="0"/>
              <a:cs typeface="Times New Roman" panose="02020603050405020304" pitchFamily="18" charset="0"/>
            </a:endParaRPr>
          </a:p>
          <a:p>
            <a:r>
              <a:rPr lang="en-CA" dirty="0">
                <a:latin typeface="Times New Roman" panose="02020603050405020304" pitchFamily="18" charset="0"/>
                <a:cs typeface="Times New Roman" panose="02020603050405020304" pitchFamily="18" charset="0"/>
              </a:rPr>
              <a:t>Organic Matter(OM) ~5%</a:t>
            </a:r>
          </a:p>
          <a:p>
            <a:pPr marL="285750" indent="-285750">
              <a:buFont typeface="Arial" panose="020B0604020202020204" pitchFamily="34" charset="0"/>
              <a:buChar char="•"/>
            </a:pPr>
            <a:r>
              <a:rPr lang="en-CA" dirty="0">
                <a:latin typeface="Times New Roman" panose="02020603050405020304" pitchFamily="18" charset="0"/>
                <a:cs typeface="Times New Roman" panose="02020603050405020304" pitchFamily="18" charset="0"/>
              </a:rPr>
              <a:t>Contains the nutrients that plants need to grow</a:t>
            </a:r>
          </a:p>
          <a:p>
            <a:pPr marL="285750" indent="-285750">
              <a:buFont typeface="Arial" panose="020B0604020202020204" pitchFamily="34" charset="0"/>
              <a:buChar char="•"/>
            </a:pPr>
            <a:r>
              <a:rPr lang="en-CA" dirty="0">
                <a:latin typeface="Times New Roman" panose="02020603050405020304" pitchFamily="18" charset="0"/>
                <a:cs typeface="Times New Roman" panose="02020603050405020304" pitchFamily="18" charset="0"/>
              </a:rPr>
              <a:t>Can be replenished through composting</a:t>
            </a:r>
          </a:p>
        </p:txBody>
      </p:sp>
    </p:spTree>
    <p:extLst>
      <p:ext uri="{BB962C8B-B14F-4D97-AF65-F5344CB8AC3E}">
        <p14:creationId xmlns:p14="http://schemas.microsoft.com/office/powerpoint/2010/main" val="29828780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C90F6-8493-486D-B115-C7A8CF1D8CC4}"/>
              </a:ext>
            </a:extLst>
          </p:cNvPr>
          <p:cNvSpPr>
            <a:spLocks noGrp="1"/>
          </p:cNvSpPr>
          <p:nvPr>
            <p:ph type="title"/>
          </p:nvPr>
        </p:nvSpPr>
        <p:spPr/>
        <p:txBody>
          <a:bodyPr/>
          <a:lstStyle/>
          <a:p>
            <a:r>
              <a:rPr lang="en-CA" dirty="0">
                <a:latin typeface="Times New Roman" panose="02020603050405020304" pitchFamily="18" charset="0"/>
                <a:cs typeface="Times New Roman" panose="02020603050405020304" pitchFamily="18" charset="0"/>
              </a:rPr>
              <a:t>Soil Triangle</a:t>
            </a:r>
          </a:p>
        </p:txBody>
      </p:sp>
      <p:pic>
        <p:nvPicPr>
          <p:cNvPr id="3074" name="Picture 2" descr="A soil texture diagram-soil types according to their clay, silt and... |  Download Scientific Diagram">
            <a:extLst>
              <a:ext uri="{FF2B5EF4-FFF2-40B4-BE49-F238E27FC236}">
                <a16:creationId xmlns:a16="http://schemas.microsoft.com/office/drawing/2014/main" id="{E614359E-FAD1-4A3F-9298-37959C8325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5713" y="0"/>
            <a:ext cx="7126287"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BAAB5C7-C8B3-47B0-86DD-10C2954D802B}"/>
              </a:ext>
            </a:extLst>
          </p:cNvPr>
          <p:cNvSpPr txBox="1"/>
          <p:nvPr/>
        </p:nvSpPr>
        <p:spPr>
          <a:xfrm>
            <a:off x="720255" y="1506022"/>
            <a:ext cx="5506892" cy="2585323"/>
          </a:xfrm>
          <a:prstGeom prst="rect">
            <a:avLst/>
          </a:prstGeom>
          <a:noFill/>
        </p:spPr>
        <p:txBody>
          <a:bodyPr wrap="none" rtlCol="0">
            <a:spAutoFit/>
          </a:bodyPr>
          <a:lstStyle/>
          <a:p>
            <a:r>
              <a:rPr lang="en-CA" dirty="0">
                <a:latin typeface="Times New Roman" panose="02020603050405020304" pitchFamily="18" charset="0"/>
                <a:cs typeface="Times New Roman" panose="02020603050405020304" pitchFamily="18" charset="0"/>
              </a:rPr>
              <a:t>On the right is a soil triangle. It classifies soil based</a:t>
            </a:r>
          </a:p>
          <a:p>
            <a:r>
              <a:rPr lang="en-CA" dirty="0">
                <a:latin typeface="Times New Roman" panose="02020603050405020304" pitchFamily="18" charset="0"/>
                <a:cs typeface="Times New Roman" panose="02020603050405020304" pitchFamily="18" charset="0"/>
              </a:rPr>
              <a:t>on percentages of sand, silt, and clay. This can be</a:t>
            </a:r>
          </a:p>
          <a:p>
            <a:r>
              <a:rPr lang="en-CA" dirty="0">
                <a:latin typeface="Times New Roman" panose="02020603050405020304" pitchFamily="18" charset="0"/>
                <a:cs typeface="Times New Roman" panose="02020603050405020304" pitchFamily="18" charset="0"/>
              </a:rPr>
              <a:t>tested in a number of ways. Note that loam is an optimal</a:t>
            </a:r>
          </a:p>
          <a:p>
            <a:r>
              <a:rPr lang="en-CA" dirty="0">
                <a:latin typeface="Times New Roman" panose="02020603050405020304" pitchFamily="18" charset="0"/>
                <a:cs typeface="Times New Roman" panose="02020603050405020304" pitchFamily="18" charset="0"/>
              </a:rPr>
              <a:t>mixture of the three.</a:t>
            </a:r>
          </a:p>
          <a:p>
            <a:endParaRPr lang="en-CA" dirty="0">
              <a:latin typeface="Times New Roman" panose="02020603050405020304" pitchFamily="18" charset="0"/>
              <a:cs typeface="Times New Roman" panose="02020603050405020304" pitchFamily="18" charset="0"/>
            </a:endParaRPr>
          </a:p>
          <a:p>
            <a:r>
              <a:rPr lang="en-CA" dirty="0">
                <a:latin typeface="Times New Roman" panose="02020603050405020304" pitchFamily="18" charset="0"/>
                <a:cs typeface="Times New Roman" panose="02020603050405020304" pitchFamily="18" charset="0"/>
              </a:rPr>
              <a:t>Below is a comparison of these mineral components</a:t>
            </a:r>
          </a:p>
          <a:p>
            <a:r>
              <a:rPr lang="en-CA" dirty="0">
                <a:latin typeface="Times New Roman" panose="02020603050405020304" pitchFamily="18" charset="0"/>
                <a:cs typeface="Times New Roman" panose="02020603050405020304" pitchFamily="18" charset="0"/>
              </a:rPr>
              <a:t>by size. Clay particles are barely visible, even at this</a:t>
            </a:r>
          </a:p>
          <a:p>
            <a:r>
              <a:rPr lang="en-CA" dirty="0">
                <a:latin typeface="Times New Roman" panose="02020603050405020304" pitchFamily="18" charset="0"/>
                <a:cs typeface="Times New Roman" panose="02020603050405020304" pitchFamily="18" charset="0"/>
              </a:rPr>
              <a:t>scale.</a:t>
            </a:r>
          </a:p>
          <a:p>
            <a:endParaRPr lang="en-CA" dirty="0"/>
          </a:p>
        </p:txBody>
      </p:sp>
      <p:pic>
        <p:nvPicPr>
          <p:cNvPr id="3076" name="Picture 4" descr="What&amp;#39;s the connection between sports and soil? – Soils Matter, Get the  Scoop!">
            <a:extLst>
              <a:ext uri="{FF2B5EF4-FFF2-40B4-BE49-F238E27FC236}">
                <a16:creationId xmlns:a16="http://schemas.microsoft.com/office/drawing/2014/main" id="{53D0E7BE-201C-482B-A222-7D9689603D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4234" y="4057650"/>
            <a:ext cx="2857500" cy="280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26305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F31C3-7545-4013-BCB9-30DE90E7BE99}"/>
              </a:ext>
            </a:extLst>
          </p:cNvPr>
          <p:cNvSpPr>
            <a:spLocks noGrp="1"/>
          </p:cNvSpPr>
          <p:nvPr>
            <p:ph type="title"/>
          </p:nvPr>
        </p:nvSpPr>
        <p:spPr/>
        <p:txBody>
          <a:bodyPr/>
          <a:lstStyle/>
          <a:p>
            <a:r>
              <a:rPr lang="en-CA" dirty="0">
                <a:latin typeface="Times New Roman" panose="02020603050405020304" pitchFamily="18" charset="0"/>
                <a:cs typeface="Times New Roman" panose="02020603050405020304" pitchFamily="18" charset="0"/>
              </a:rPr>
              <a:t>Reading A Soil Triangle</a:t>
            </a:r>
          </a:p>
        </p:txBody>
      </p:sp>
      <p:sp>
        <p:nvSpPr>
          <p:cNvPr id="5" name="TextBox 4">
            <a:extLst>
              <a:ext uri="{FF2B5EF4-FFF2-40B4-BE49-F238E27FC236}">
                <a16:creationId xmlns:a16="http://schemas.microsoft.com/office/drawing/2014/main" id="{17A8F908-398C-4B6D-9B45-9F860DBA1899}"/>
              </a:ext>
            </a:extLst>
          </p:cNvPr>
          <p:cNvSpPr txBox="1"/>
          <p:nvPr/>
        </p:nvSpPr>
        <p:spPr>
          <a:xfrm>
            <a:off x="704850" y="2009775"/>
            <a:ext cx="5109156" cy="4524315"/>
          </a:xfrm>
          <a:prstGeom prst="rect">
            <a:avLst/>
          </a:prstGeom>
          <a:noFill/>
        </p:spPr>
        <p:txBody>
          <a:bodyPr wrap="none" rtlCol="0">
            <a:spAutoFit/>
          </a:bodyPr>
          <a:lstStyle/>
          <a:p>
            <a:r>
              <a:rPr lang="en-CA" dirty="0">
                <a:latin typeface="Times New Roman" panose="02020603050405020304" pitchFamily="18" charset="0"/>
                <a:cs typeface="Times New Roman" panose="02020603050405020304" pitchFamily="18" charset="0"/>
              </a:rPr>
              <a:t>Reading a triangular graph is almost like reading a </a:t>
            </a:r>
          </a:p>
          <a:p>
            <a:r>
              <a:rPr lang="en-CA" dirty="0">
                <a:latin typeface="Times New Roman" panose="02020603050405020304" pitchFamily="18" charset="0"/>
                <a:cs typeface="Times New Roman" panose="02020603050405020304" pitchFamily="18" charset="0"/>
              </a:rPr>
              <a:t>normal two axis square plot.</a:t>
            </a:r>
          </a:p>
          <a:p>
            <a:endParaRPr lang="en-CA" dirty="0">
              <a:latin typeface="Times New Roman" panose="02020603050405020304" pitchFamily="18" charset="0"/>
              <a:cs typeface="Times New Roman" panose="02020603050405020304" pitchFamily="18" charset="0"/>
            </a:endParaRPr>
          </a:p>
          <a:p>
            <a:r>
              <a:rPr lang="en-CA" dirty="0">
                <a:latin typeface="Times New Roman" panose="02020603050405020304" pitchFamily="18" charset="0"/>
                <a:cs typeface="Times New Roman" panose="02020603050405020304" pitchFamily="18" charset="0"/>
              </a:rPr>
              <a:t>The key difference is to follow the lines coming off</a:t>
            </a:r>
          </a:p>
          <a:p>
            <a:r>
              <a:rPr lang="en-CA" dirty="0">
                <a:latin typeface="Times New Roman" panose="02020603050405020304" pitchFamily="18" charset="0"/>
                <a:cs typeface="Times New Roman" panose="02020603050405020304" pitchFamily="18" charset="0"/>
              </a:rPr>
              <a:t>of the scale axis as if they are perpendicular.</a:t>
            </a:r>
          </a:p>
          <a:p>
            <a:r>
              <a:rPr lang="en-CA" dirty="0">
                <a:latin typeface="Times New Roman" panose="02020603050405020304" pitchFamily="18" charset="0"/>
                <a:cs typeface="Times New Roman" panose="02020603050405020304" pitchFamily="18" charset="0"/>
              </a:rPr>
              <a:t>	</a:t>
            </a:r>
          </a:p>
          <a:p>
            <a:r>
              <a:rPr lang="en-CA" dirty="0">
                <a:latin typeface="Times New Roman" panose="02020603050405020304" pitchFamily="18" charset="0"/>
                <a:cs typeface="Times New Roman" panose="02020603050405020304" pitchFamily="18" charset="0"/>
              </a:rPr>
              <a:t>	 Anything along the sloped highlighted line</a:t>
            </a:r>
          </a:p>
          <a:p>
            <a:r>
              <a:rPr lang="en-CA" dirty="0">
                <a:latin typeface="Times New Roman" panose="02020603050405020304" pitchFamily="18" charset="0"/>
                <a:cs typeface="Times New Roman" panose="02020603050405020304" pitchFamily="18" charset="0"/>
              </a:rPr>
              <a:t>	will be 20% silt, by example.</a:t>
            </a:r>
          </a:p>
          <a:p>
            <a:endParaRPr lang="en-CA" dirty="0">
              <a:latin typeface="Times New Roman" panose="02020603050405020304" pitchFamily="18" charset="0"/>
              <a:cs typeface="Times New Roman" panose="02020603050405020304" pitchFamily="18" charset="0"/>
            </a:endParaRPr>
          </a:p>
          <a:p>
            <a:endParaRPr lang="en-CA" dirty="0">
              <a:latin typeface="Times New Roman" panose="02020603050405020304" pitchFamily="18" charset="0"/>
              <a:cs typeface="Times New Roman" panose="02020603050405020304" pitchFamily="18" charset="0"/>
            </a:endParaRPr>
          </a:p>
          <a:p>
            <a:r>
              <a:rPr lang="en-CA" dirty="0">
                <a:latin typeface="Times New Roman" panose="02020603050405020304" pitchFamily="18" charset="0"/>
                <a:cs typeface="Times New Roman" panose="02020603050405020304" pitchFamily="18" charset="0"/>
              </a:rPr>
              <a:t>Loam is the ideal soil breakdown, which will be</a:t>
            </a:r>
          </a:p>
          <a:p>
            <a:r>
              <a:rPr lang="en-CA" dirty="0">
                <a:latin typeface="Times New Roman" panose="02020603050405020304" pitchFamily="18" charset="0"/>
                <a:cs typeface="Times New Roman" panose="02020603050405020304" pitchFamily="18" charset="0"/>
              </a:rPr>
              <a:t>approximately 20% clay and 40% sand and silt.</a:t>
            </a:r>
          </a:p>
          <a:p>
            <a:r>
              <a:rPr lang="en-CA" dirty="0">
                <a:latin typeface="Times New Roman" panose="02020603050405020304" pitchFamily="18" charset="0"/>
                <a:cs typeface="Times New Roman" panose="02020603050405020304" pitchFamily="18" charset="0"/>
              </a:rPr>
              <a:t>Try to follow from the axes to the centre to</a:t>
            </a:r>
          </a:p>
          <a:p>
            <a:r>
              <a:rPr lang="en-CA" dirty="0">
                <a:latin typeface="Times New Roman" panose="02020603050405020304" pitchFamily="18" charset="0"/>
                <a:cs typeface="Times New Roman" panose="02020603050405020304" pitchFamily="18" charset="0"/>
              </a:rPr>
              <a:t>understand this breakdown.</a:t>
            </a:r>
          </a:p>
          <a:p>
            <a:endParaRPr lang="en-CA" dirty="0"/>
          </a:p>
          <a:p>
            <a:endParaRPr lang="en-CA" dirty="0"/>
          </a:p>
        </p:txBody>
      </p:sp>
      <p:pic>
        <p:nvPicPr>
          <p:cNvPr id="7" name="Picture 6">
            <a:extLst>
              <a:ext uri="{FF2B5EF4-FFF2-40B4-BE49-F238E27FC236}">
                <a16:creationId xmlns:a16="http://schemas.microsoft.com/office/drawing/2014/main" id="{10147F81-1536-4746-9074-3B9DBFB2EF8D}"/>
              </a:ext>
            </a:extLst>
          </p:cNvPr>
          <p:cNvPicPr>
            <a:picLocks noChangeAspect="1"/>
          </p:cNvPicPr>
          <p:nvPr/>
        </p:nvPicPr>
        <p:blipFill rotWithShape="1">
          <a:blip r:embed="rId2"/>
          <a:srcRect r="10000"/>
          <a:stretch/>
        </p:blipFill>
        <p:spPr>
          <a:xfrm>
            <a:off x="773430" y="3661984"/>
            <a:ext cx="857250" cy="952500"/>
          </a:xfrm>
          <a:prstGeom prst="rect">
            <a:avLst/>
          </a:prstGeom>
        </p:spPr>
      </p:pic>
      <p:pic>
        <p:nvPicPr>
          <p:cNvPr id="11" name="Picture 10">
            <a:extLst>
              <a:ext uri="{FF2B5EF4-FFF2-40B4-BE49-F238E27FC236}">
                <a16:creationId xmlns:a16="http://schemas.microsoft.com/office/drawing/2014/main" id="{0170924D-D2A9-42C4-8E88-917458CA5689}"/>
              </a:ext>
            </a:extLst>
          </p:cNvPr>
          <p:cNvPicPr>
            <a:picLocks noChangeAspect="1"/>
          </p:cNvPicPr>
          <p:nvPr/>
        </p:nvPicPr>
        <p:blipFill>
          <a:blip r:embed="rId3"/>
          <a:stretch>
            <a:fillRect/>
          </a:stretch>
        </p:blipFill>
        <p:spPr>
          <a:xfrm>
            <a:off x="6210300" y="1358900"/>
            <a:ext cx="5467350" cy="5133975"/>
          </a:xfrm>
          <a:prstGeom prst="rect">
            <a:avLst/>
          </a:prstGeom>
        </p:spPr>
      </p:pic>
    </p:spTree>
    <p:extLst>
      <p:ext uri="{BB962C8B-B14F-4D97-AF65-F5344CB8AC3E}">
        <p14:creationId xmlns:p14="http://schemas.microsoft.com/office/powerpoint/2010/main" val="17434231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EAAC9-44DD-4172-B398-51B38656641B}"/>
              </a:ext>
            </a:extLst>
          </p:cNvPr>
          <p:cNvSpPr>
            <a:spLocks noGrp="1"/>
          </p:cNvSpPr>
          <p:nvPr>
            <p:ph type="title"/>
          </p:nvPr>
        </p:nvSpPr>
        <p:spPr/>
        <p:txBody>
          <a:bodyPr/>
          <a:lstStyle/>
          <a:p>
            <a:r>
              <a:rPr lang="en-CA" dirty="0">
                <a:latin typeface="Times New Roman" panose="02020603050405020304" pitchFamily="18" charset="0"/>
                <a:cs typeface="Times New Roman" panose="02020603050405020304" pitchFamily="18" charset="0"/>
              </a:rPr>
              <a:t>Soil Triangle Visualized</a:t>
            </a:r>
          </a:p>
        </p:txBody>
      </p:sp>
      <p:pic>
        <p:nvPicPr>
          <p:cNvPr id="3" name="Picture 2" descr="A soil texture diagram-soil types according to their clay, silt and... |  Download Scientific Diagram">
            <a:extLst>
              <a:ext uri="{FF2B5EF4-FFF2-40B4-BE49-F238E27FC236}">
                <a16:creationId xmlns:a16="http://schemas.microsoft.com/office/drawing/2014/main" id="{694E8776-A35B-4B06-AF8D-DF87B88205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5" y="1449348"/>
            <a:ext cx="4848225" cy="466570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What&amp;#39;s The Best Type of Soil For Plants?">
            <a:extLst>
              <a:ext uri="{FF2B5EF4-FFF2-40B4-BE49-F238E27FC236}">
                <a16:creationId xmlns:a16="http://schemas.microsoft.com/office/drawing/2014/main" id="{2CBD1C62-58CD-4B75-8998-1C2713B98A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4963" y="1952625"/>
            <a:ext cx="6524625" cy="278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1845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B0D8C-DB41-4844-9596-A600283A71AF}"/>
              </a:ext>
            </a:extLst>
          </p:cNvPr>
          <p:cNvSpPr>
            <a:spLocks noGrp="1"/>
          </p:cNvSpPr>
          <p:nvPr>
            <p:ph type="title"/>
          </p:nvPr>
        </p:nvSpPr>
        <p:spPr/>
        <p:txBody>
          <a:bodyPr/>
          <a:lstStyle/>
          <a:p>
            <a:r>
              <a:rPr lang="en-CA" dirty="0">
                <a:latin typeface="Times New Roman" panose="02020603050405020304" pitchFamily="18" charset="0"/>
                <a:cs typeface="Times New Roman" panose="02020603050405020304" pitchFamily="18" charset="0"/>
              </a:rPr>
              <a:t>Applications of Soil Type</a:t>
            </a:r>
          </a:p>
        </p:txBody>
      </p:sp>
      <p:sp>
        <p:nvSpPr>
          <p:cNvPr id="3" name="TextBox 2">
            <a:extLst>
              <a:ext uri="{FF2B5EF4-FFF2-40B4-BE49-F238E27FC236}">
                <a16:creationId xmlns:a16="http://schemas.microsoft.com/office/drawing/2014/main" id="{1195898E-FB47-4767-9713-78DAF11C1DE0}"/>
              </a:ext>
            </a:extLst>
          </p:cNvPr>
          <p:cNvSpPr txBox="1"/>
          <p:nvPr/>
        </p:nvSpPr>
        <p:spPr>
          <a:xfrm>
            <a:off x="733425" y="1690688"/>
            <a:ext cx="6881051" cy="3693319"/>
          </a:xfrm>
          <a:prstGeom prst="rect">
            <a:avLst/>
          </a:prstGeom>
          <a:noFill/>
        </p:spPr>
        <p:txBody>
          <a:bodyPr wrap="none" rtlCol="0">
            <a:spAutoFit/>
          </a:bodyPr>
          <a:lstStyle/>
          <a:p>
            <a:r>
              <a:rPr lang="en-CA" dirty="0">
                <a:latin typeface="Times New Roman" panose="02020603050405020304" pitchFamily="18" charset="0"/>
                <a:cs typeface="Times New Roman" panose="02020603050405020304" pitchFamily="18" charset="0"/>
              </a:rPr>
              <a:t>Independent of mineral content, any soil with relatively</a:t>
            </a:r>
          </a:p>
          <a:p>
            <a:r>
              <a:rPr lang="en-CA" dirty="0">
                <a:latin typeface="Times New Roman" panose="02020603050405020304" pitchFamily="18" charset="0"/>
                <a:cs typeface="Times New Roman" panose="02020603050405020304" pitchFamily="18" charset="0"/>
              </a:rPr>
              <a:t> large proportions of organic matter tends to be productive.</a:t>
            </a:r>
          </a:p>
          <a:p>
            <a:r>
              <a:rPr lang="en-CA" dirty="0">
                <a:latin typeface="Times New Roman" panose="02020603050405020304" pitchFamily="18" charset="0"/>
                <a:cs typeface="Times New Roman" panose="02020603050405020304" pitchFamily="18" charset="0"/>
              </a:rPr>
              <a:t>Within the soil triangle:</a:t>
            </a:r>
          </a:p>
          <a:p>
            <a:pPr marL="285750" indent="-285750">
              <a:buFont typeface="Arial" panose="020B0604020202020204" pitchFamily="34" charset="0"/>
              <a:buChar char="•"/>
            </a:pPr>
            <a:r>
              <a:rPr lang="en-CA" dirty="0">
                <a:latin typeface="Times New Roman" panose="02020603050405020304" pitchFamily="18" charset="0"/>
                <a:cs typeface="Times New Roman" panose="02020603050405020304" pitchFamily="18" charset="0"/>
              </a:rPr>
              <a:t>Soils that that are higher in sand drain better</a:t>
            </a:r>
          </a:p>
          <a:p>
            <a:pPr marL="742950" lvl="1" indent="-285750">
              <a:buFont typeface="Arial" panose="020B0604020202020204" pitchFamily="34" charset="0"/>
              <a:buChar char="•"/>
            </a:pPr>
            <a:r>
              <a:rPr lang="en-CA" dirty="0">
                <a:latin typeface="Times New Roman" panose="02020603050405020304" pitchFamily="18" charset="0"/>
                <a:cs typeface="Times New Roman" panose="02020603050405020304" pitchFamily="18" charset="0"/>
              </a:rPr>
              <a:t>This is due to greater spaces between larger particles</a:t>
            </a:r>
          </a:p>
          <a:p>
            <a:endParaRPr lang="en-CA"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CA" dirty="0">
                <a:latin typeface="Times New Roman" panose="02020603050405020304" pitchFamily="18" charset="0"/>
                <a:cs typeface="Times New Roman" panose="02020603050405020304" pitchFamily="18" charset="0"/>
              </a:rPr>
              <a:t>Conversely, clay rich soil requires less water</a:t>
            </a:r>
          </a:p>
          <a:p>
            <a:pPr marL="742950" lvl="1" indent="-285750">
              <a:buFont typeface="Arial" panose="020B0604020202020204" pitchFamily="34" charset="0"/>
              <a:buChar char="•"/>
            </a:pPr>
            <a:r>
              <a:rPr lang="en-CA" dirty="0">
                <a:latin typeface="Times New Roman" panose="02020603050405020304" pitchFamily="18" charset="0"/>
                <a:cs typeface="Times New Roman" panose="02020603050405020304" pitchFamily="18" charset="0"/>
              </a:rPr>
              <a:t>Small particles are closer packed, inhibiting water movement</a:t>
            </a:r>
          </a:p>
          <a:p>
            <a:endParaRPr lang="en-CA"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CA" dirty="0">
                <a:latin typeface="Times New Roman" panose="02020603050405020304" pitchFamily="18" charset="0"/>
                <a:cs typeface="Times New Roman" panose="02020603050405020304" pitchFamily="18" charset="0"/>
              </a:rPr>
              <a:t>Clays (as well as organic matter) are important within soil as they are</a:t>
            </a:r>
          </a:p>
          <a:p>
            <a:r>
              <a:rPr lang="en-CA" dirty="0">
                <a:latin typeface="Times New Roman" panose="02020603050405020304" pitchFamily="18" charset="0"/>
                <a:cs typeface="Times New Roman" panose="02020603050405020304" pitchFamily="18" charset="0"/>
              </a:rPr>
              <a:t> negatively charged</a:t>
            </a:r>
          </a:p>
          <a:p>
            <a:pPr marL="742950" lvl="1" indent="-285750">
              <a:buFont typeface="Arial" panose="020B0604020202020204" pitchFamily="34" charset="0"/>
              <a:buChar char="•"/>
            </a:pPr>
            <a:r>
              <a:rPr lang="en-CA" dirty="0">
                <a:latin typeface="Times New Roman" panose="02020603050405020304" pitchFamily="18" charset="0"/>
                <a:cs typeface="Times New Roman" panose="02020603050405020304" pitchFamily="18" charset="0"/>
              </a:rPr>
              <a:t>This allows them to attach themselves to positively charged</a:t>
            </a:r>
          </a:p>
          <a:p>
            <a:r>
              <a:rPr lang="en-CA" dirty="0">
                <a:latin typeface="Times New Roman" panose="02020603050405020304" pitchFamily="18" charset="0"/>
                <a:cs typeface="Times New Roman" panose="02020603050405020304" pitchFamily="18" charset="0"/>
              </a:rPr>
              <a:t>             plant  micronutrients such as calcium and magnesium cations </a:t>
            </a:r>
          </a:p>
        </p:txBody>
      </p:sp>
      <p:pic>
        <p:nvPicPr>
          <p:cNvPr id="4098" name="Picture 2" descr="The Secret To Improving Sandy Soil Quality - Growfully">
            <a:extLst>
              <a:ext uri="{FF2B5EF4-FFF2-40B4-BE49-F238E27FC236}">
                <a16:creationId xmlns:a16="http://schemas.microsoft.com/office/drawing/2014/main" id="{F7986ABC-6C35-4969-8B65-624F24CADD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8010" y="1833562"/>
            <a:ext cx="4254500" cy="3190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43372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DF88C-74BE-48F6-A78C-8854F15C7EC7}"/>
              </a:ext>
            </a:extLst>
          </p:cNvPr>
          <p:cNvSpPr>
            <a:spLocks noGrp="1"/>
          </p:cNvSpPr>
          <p:nvPr>
            <p:ph type="title"/>
          </p:nvPr>
        </p:nvSpPr>
        <p:spPr/>
        <p:txBody>
          <a:bodyPr/>
          <a:lstStyle/>
          <a:p>
            <a:r>
              <a:rPr lang="en-CA" dirty="0">
                <a:latin typeface="Times New Roman" panose="02020603050405020304" pitchFamily="18" charset="0"/>
                <a:cs typeface="Times New Roman" panose="02020603050405020304" pitchFamily="18" charset="0"/>
              </a:rPr>
              <a:t>Soil composition tests:</a:t>
            </a:r>
          </a:p>
        </p:txBody>
      </p:sp>
      <p:pic>
        <p:nvPicPr>
          <p:cNvPr id="5122" name="Picture 2" descr="Determining Moisture Content of Soil by &amp;#39;Hand Test&amp;#39; | Engineersdaily | Free  engineering database">
            <a:extLst>
              <a:ext uri="{FF2B5EF4-FFF2-40B4-BE49-F238E27FC236}">
                <a16:creationId xmlns:a16="http://schemas.microsoft.com/office/drawing/2014/main" id="{F496A050-9C91-4A7A-A68B-C88AED57B5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9500" y="806696"/>
            <a:ext cx="3752850" cy="262230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E22987C-D1F4-41D4-A038-CB6EE65E5D54}"/>
              </a:ext>
            </a:extLst>
          </p:cNvPr>
          <p:cNvSpPr txBox="1"/>
          <p:nvPr/>
        </p:nvSpPr>
        <p:spPr>
          <a:xfrm>
            <a:off x="98917" y="1506022"/>
            <a:ext cx="5929828" cy="1754326"/>
          </a:xfrm>
          <a:prstGeom prst="rect">
            <a:avLst/>
          </a:prstGeom>
          <a:noFill/>
        </p:spPr>
        <p:txBody>
          <a:bodyPr wrap="none" rtlCol="0">
            <a:spAutoFit/>
          </a:bodyPr>
          <a:lstStyle/>
          <a:p>
            <a:r>
              <a:rPr lang="en-CA" dirty="0">
                <a:latin typeface="Times New Roman" panose="02020603050405020304" pitchFamily="18" charset="0"/>
                <a:cs typeface="Times New Roman" panose="02020603050405020304" pitchFamily="18" charset="0"/>
              </a:rPr>
              <a:t>Ball test:</a:t>
            </a:r>
          </a:p>
          <a:p>
            <a:pPr marL="285750" indent="-285750">
              <a:buFont typeface="Arial" panose="020B0604020202020204" pitchFamily="34" charset="0"/>
              <a:buChar char="•"/>
            </a:pPr>
            <a:r>
              <a:rPr lang="en-CA" dirty="0">
                <a:latin typeface="Times New Roman" panose="02020603050405020304" pitchFamily="18" charset="0"/>
                <a:cs typeface="Times New Roman" panose="02020603050405020304" pitchFamily="18" charset="0"/>
              </a:rPr>
              <a:t>Moisten a small amount of soil and squeeze it in your hand</a:t>
            </a:r>
          </a:p>
          <a:p>
            <a:pPr marL="285750" indent="-285750">
              <a:buFont typeface="Arial" panose="020B0604020202020204" pitchFamily="34" charset="0"/>
              <a:buChar char="•"/>
            </a:pPr>
            <a:r>
              <a:rPr lang="en-CA" dirty="0">
                <a:latin typeface="Times New Roman" panose="02020603050405020304" pitchFamily="18" charset="0"/>
                <a:cs typeface="Times New Roman" panose="02020603050405020304" pitchFamily="18" charset="0"/>
              </a:rPr>
              <a:t>High Sand: Will not hold its shape, feels grainy</a:t>
            </a:r>
          </a:p>
          <a:p>
            <a:pPr marL="285750" indent="-285750">
              <a:buFont typeface="Arial" panose="020B0604020202020204" pitchFamily="34" charset="0"/>
              <a:buChar char="•"/>
            </a:pPr>
            <a:r>
              <a:rPr lang="en-CA" dirty="0">
                <a:latin typeface="Times New Roman" panose="02020603050405020304" pitchFamily="18" charset="0"/>
                <a:cs typeface="Times New Roman" panose="02020603050405020304" pitchFamily="18" charset="0"/>
              </a:rPr>
              <a:t>High Clay: Will strongly hold its shape</a:t>
            </a:r>
          </a:p>
          <a:p>
            <a:pPr marL="285750" indent="-285750">
              <a:buFont typeface="Arial" panose="020B0604020202020204" pitchFamily="34" charset="0"/>
              <a:buChar char="•"/>
            </a:pPr>
            <a:r>
              <a:rPr lang="en-CA" dirty="0">
                <a:latin typeface="Times New Roman" panose="02020603050405020304" pitchFamily="18" charset="0"/>
                <a:cs typeface="Times New Roman" panose="02020603050405020304" pitchFamily="18" charset="0"/>
              </a:rPr>
              <a:t>High Silt: Will hold its shape</a:t>
            </a:r>
          </a:p>
          <a:p>
            <a:pPr marL="285750" indent="-285750">
              <a:buFont typeface="Arial" panose="020B0604020202020204" pitchFamily="34" charset="0"/>
              <a:buChar char="•"/>
            </a:pPr>
            <a:r>
              <a:rPr lang="en-CA" dirty="0">
                <a:latin typeface="Times New Roman" panose="02020603050405020304" pitchFamily="18" charset="0"/>
                <a:cs typeface="Times New Roman" panose="02020603050405020304" pitchFamily="18" charset="0"/>
              </a:rPr>
              <a:t>Loam: Barely holds its shape, crumbles when poked </a:t>
            </a:r>
          </a:p>
        </p:txBody>
      </p:sp>
      <p:sp>
        <p:nvSpPr>
          <p:cNvPr id="4" name="TextBox 3">
            <a:extLst>
              <a:ext uri="{FF2B5EF4-FFF2-40B4-BE49-F238E27FC236}">
                <a16:creationId xmlns:a16="http://schemas.microsoft.com/office/drawing/2014/main" id="{B5E2B686-D5C0-46F5-8568-175CB0218CF7}"/>
              </a:ext>
            </a:extLst>
          </p:cNvPr>
          <p:cNvSpPr txBox="1"/>
          <p:nvPr/>
        </p:nvSpPr>
        <p:spPr>
          <a:xfrm>
            <a:off x="98917" y="3939580"/>
            <a:ext cx="5429692" cy="1200329"/>
          </a:xfrm>
          <a:prstGeom prst="rect">
            <a:avLst/>
          </a:prstGeom>
          <a:noFill/>
        </p:spPr>
        <p:txBody>
          <a:bodyPr wrap="none" rtlCol="0">
            <a:spAutoFit/>
          </a:bodyPr>
          <a:lstStyle/>
          <a:p>
            <a:r>
              <a:rPr lang="en-CA" dirty="0">
                <a:latin typeface="Times New Roman" panose="02020603050405020304" pitchFamily="18" charset="0"/>
                <a:cs typeface="Times New Roman" panose="02020603050405020304" pitchFamily="18" charset="0"/>
              </a:rPr>
              <a:t>Ribbon Test (works best in clay soils):</a:t>
            </a:r>
          </a:p>
          <a:p>
            <a:pPr marL="285750" indent="-285750">
              <a:buFont typeface="Arial" panose="020B0604020202020204" pitchFamily="34" charset="0"/>
              <a:buChar char="•"/>
            </a:pPr>
            <a:r>
              <a:rPr lang="en-CA" dirty="0">
                <a:latin typeface="Times New Roman" panose="02020603050405020304" pitchFamily="18" charset="0"/>
                <a:cs typeface="Times New Roman" panose="02020603050405020304" pitchFamily="18" charset="0"/>
              </a:rPr>
              <a:t>Create a soil tube by rolling it into a “ball” like above</a:t>
            </a:r>
          </a:p>
          <a:p>
            <a:pPr marL="285750" indent="-285750">
              <a:buFont typeface="Arial" panose="020B0604020202020204" pitchFamily="34" charset="0"/>
              <a:buChar char="•"/>
            </a:pPr>
            <a:r>
              <a:rPr lang="en-CA" dirty="0">
                <a:latin typeface="Times New Roman" panose="02020603050405020304" pitchFamily="18" charset="0"/>
                <a:cs typeface="Times New Roman" panose="02020603050405020304" pitchFamily="18" charset="0"/>
              </a:rPr>
              <a:t>Press it into a line in your palm with your finger</a:t>
            </a:r>
          </a:p>
          <a:p>
            <a:pPr marL="285750" indent="-285750">
              <a:buFont typeface="Arial" panose="020B0604020202020204" pitchFamily="34" charset="0"/>
              <a:buChar char="•"/>
            </a:pPr>
            <a:r>
              <a:rPr lang="en-CA" dirty="0">
                <a:latin typeface="Times New Roman" panose="02020603050405020304" pitchFamily="18" charset="0"/>
                <a:cs typeface="Times New Roman" panose="02020603050405020304" pitchFamily="18" charset="0"/>
              </a:rPr>
              <a:t>See right for the relative lengths of the ribbons</a:t>
            </a:r>
          </a:p>
        </p:txBody>
      </p:sp>
      <p:pic>
        <p:nvPicPr>
          <p:cNvPr id="5124" name="Picture 4" descr="Estimating soil texture by hand | Agriculture and Food">
            <a:extLst>
              <a:ext uri="{FF2B5EF4-FFF2-40B4-BE49-F238E27FC236}">
                <a16:creationId xmlns:a16="http://schemas.microsoft.com/office/drawing/2014/main" id="{12F32473-5A07-424B-8C8A-D889C76180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7088" y="3588132"/>
            <a:ext cx="3752850" cy="294608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A8B028E-76FB-43FA-87A4-5B6074AA2959}"/>
              </a:ext>
            </a:extLst>
          </p:cNvPr>
          <p:cNvSpPr txBox="1"/>
          <p:nvPr/>
        </p:nvSpPr>
        <p:spPr>
          <a:xfrm flipH="1">
            <a:off x="98917" y="5351978"/>
            <a:ext cx="5345431" cy="923330"/>
          </a:xfrm>
          <a:prstGeom prst="rect">
            <a:avLst/>
          </a:prstGeom>
          <a:noFill/>
        </p:spPr>
        <p:txBody>
          <a:bodyPr wrap="square" rtlCol="0">
            <a:spAutoFit/>
          </a:bodyPr>
          <a:lstStyle/>
          <a:p>
            <a:r>
              <a:rPr lang="en-CA" dirty="0">
                <a:latin typeface="Times New Roman" panose="02020603050405020304" pitchFamily="18" charset="0"/>
                <a:cs typeface="Times New Roman" panose="02020603050405020304" pitchFamily="18" charset="0"/>
              </a:rPr>
              <a:t>You can also find the nutrient or organic matter content by counting if there are many or few worms</a:t>
            </a:r>
          </a:p>
          <a:p>
            <a:pPr marL="285750" indent="-285750">
              <a:buFont typeface="Arial" panose="020B0604020202020204" pitchFamily="34" charset="0"/>
              <a:buChar char="•"/>
            </a:pPr>
            <a:r>
              <a:rPr lang="en-CA" dirty="0">
                <a:latin typeface="Times New Roman" panose="02020603050405020304" pitchFamily="18" charset="0"/>
                <a:cs typeface="Times New Roman" panose="02020603050405020304" pitchFamily="18" charset="0"/>
              </a:rPr>
              <a:t>More worms means more organic matter</a:t>
            </a:r>
          </a:p>
        </p:txBody>
      </p:sp>
    </p:spTree>
    <p:extLst>
      <p:ext uri="{BB962C8B-B14F-4D97-AF65-F5344CB8AC3E}">
        <p14:creationId xmlns:p14="http://schemas.microsoft.com/office/powerpoint/2010/main" val="948576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A5582C-4D5D-4CD3-A20B-3D7D5856E84B}"/>
              </a:ext>
            </a:extLst>
          </p:cNvPr>
          <p:cNvSpPr txBox="1"/>
          <p:nvPr/>
        </p:nvSpPr>
        <p:spPr>
          <a:xfrm>
            <a:off x="353258" y="1775534"/>
            <a:ext cx="11485484" cy="2727413"/>
          </a:xfrm>
          <a:prstGeom prst="rect">
            <a:avLst/>
          </a:prstGeom>
          <a:noFill/>
        </p:spPr>
        <p:txBody>
          <a:bodyPr wrap="square" rtlCol="0">
            <a:spAutoFit/>
          </a:bodyPr>
          <a:lstStyle/>
          <a:p>
            <a:pPr marL="342900" lvl="0" indent="-342900">
              <a:lnSpc>
                <a:spcPct val="115000"/>
              </a:lnSpc>
              <a:buFont typeface="Arial" panose="020B0604020202020204" pitchFamily="34" charset="0"/>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The NPK number represents the _________ of the primary nutrient relative to the total weight of the package</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The rest is considered _________ or _________ which help in bulk out the package and make distributing nutrients </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Plants _________ distinguish between organic and man-made fertilizers</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_________ fertilizers distribute nutrients to plant quicker due to it being more water soluble</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Excessive fertilizer to plant too quickly can either burn, harm, or kill the plant</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_________ nutrients are never in a concentration that is high enough to kill the plant</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However, it takes awhile for the nutrient to break down and absorb by the plant</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CA" dirty="0"/>
          </a:p>
        </p:txBody>
      </p:sp>
      <p:sp>
        <p:nvSpPr>
          <p:cNvPr id="5" name="TextBox 4">
            <a:extLst>
              <a:ext uri="{FF2B5EF4-FFF2-40B4-BE49-F238E27FC236}">
                <a16:creationId xmlns:a16="http://schemas.microsoft.com/office/drawing/2014/main" id="{BE33ED86-05F4-48F3-9BA2-C51B78186FF9}"/>
              </a:ext>
            </a:extLst>
          </p:cNvPr>
          <p:cNvSpPr txBox="1"/>
          <p:nvPr/>
        </p:nvSpPr>
        <p:spPr>
          <a:xfrm>
            <a:off x="375082" y="911258"/>
            <a:ext cx="7810129" cy="548099"/>
          </a:xfrm>
          <a:prstGeom prst="rect">
            <a:avLst/>
          </a:prstGeom>
          <a:noFill/>
        </p:spPr>
        <p:txBody>
          <a:bodyPr wrap="square" rtlCol="0">
            <a:spAutoFit/>
          </a:bodyPr>
          <a:lstStyle/>
          <a:p>
            <a:pPr>
              <a:lnSpc>
                <a:spcPct val="115000"/>
              </a:lnSpc>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Learn the Basics of Fertilizer Notes (Word Doc)</a:t>
            </a:r>
            <a:endParaRPr lang="en-CA"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737561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vector graphics&#10;&#10;Description automatically generated">
            <a:extLst>
              <a:ext uri="{FF2B5EF4-FFF2-40B4-BE49-F238E27FC236}">
                <a16:creationId xmlns:a16="http://schemas.microsoft.com/office/drawing/2014/main" id="{FB78274D-3FAE-446B-8359-19FFD8602E13}"/>
              </a:ext>
            </a:extLst>
          </p:cNvPr>
          <p:cNvPicPr>
            <a:picLocks noGrp="1" noChangeAspect="1"/>
          </p:cNvPicPr>
          <p:nvPr>
            <p:ph idx="1"/>
          </p:nvPr>
        </p:nvPicPr>
        <p:blipFill>
          <a:blip r:embed="rId2"/>
          <a:stretch>
            <a:fillRect/>
          </a:stretch>
        </p:blipFill>
        <p:spPr>
          <a:xfrm>
            <a:off x="287289" y="624010"/>
            <a:ext cx="11461114" cy="6031645"/>
          </a:xfrm>
        </p:spPr>
      </p:pic>
    </p:spTree>
    <p:extLst>
      <p:ext uri="{BB962C8B-B14F-4D97-AF65-F5344CB8AC3E}">
        <p14:creationId xmlns:p14="http://schemas.microsoft.com/office/powerpoint/2010/main" val="19125831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67CFF-F413-4DE4-ADBC-CBA1CC2D3B85}"/>
              </a:ext>
            </a:extLst>
          </p:cNvPr>
          <p:cNvSpPr>
            <a:spLocks noGrp="1"/>
          </p:cNvSpPr>
          <p:nvPr>
            <p:ph type="title"/>
          </p:nvPr>
        </p:nvSpPr>
        <p:spPr/>
        <p:txBody>
          <a:bodyPr>
            <a:normAutofit/>
          </a:bodyPr>
          <a:lstStyle/>
          <a:p>
            <a:r>
              <a:rPr lang="en-CA" sz="2800" dirty="0">
                <a:latin typeface="Times New Roman" panose="02020603050405020304" pitchFamily="18" charset="0"/>
                <a:cs typeface="Times New Roman" panose="02020603050405020304" pitchFamily="18" charset="0"/>
              </a:rPr>
              <a:t>Crop Rotation: Each Families Usefulness</a:t>
            </a:r>
          </a:p>
        </p:txBody>
      </p:sp>
      <p:sp>
        <p:nvSpPr>
          <p:cNvPr id="3" name="Content Placeholder 2">
            <a:extLst>
              <a:ext uri="{FF2B5EF4-FFF2-40B4-BE49-F238E27FC236}">
                <a16:creationId xmlns:a16="http://schemas.microsoft.com/office/drawing/2014/main" id="{72CD003D-A43A-4786-8E26-836F664E6F3C}"/>
              </a:ext>
            </a:extLst>
          </p:cNvPr>
          <p:cNvSpPr>
            <a:spLocks noGrp="1"/>
          </p:cNvSpPr>
          <p:nvPr>
            <p:ph idx="1"/>
          </p:nvPr>
        </p:nvSpPr>
        <p:spPr>
          <a:xfrm>
            <a:off x="838200" y="1435768"/>
            <a:ext cx="10515600" cy="4741195"/>
          </a:xfrm>
        </p:spPr>
        <p:txBody>
          <a:bodyPr>
            <a:noAutofit/>
          </a:bodyPr>
          <a:lstStyle/>
          <a:p>
            <a:r>
              <a:rPr lang="en-CA" sz="1800" b="1" dirty="0">
                <a:latin typeface="Times New Roman" panose="02020603050405020304" pitchFamily="18" charset="0"/>
                <a:cs typeface="Times New Roman" panose="02020603050405020304" pitchFamily="18" charset="0"/>
              </a:rPr>
              <a:t>Potato family </a:t>
            </a:r>
            <a:r>
              <a:rPr lang="en-CA" sz="1800" dirty="0">
                <a:latin typeface="Times New Roman" panose="02020603050405020304" pitchFamily="18" charset="0"/>
                <a:cs typeface="Times New Roman" panose="02020603050405020304" pitchFamily="18" charset="0"/>
              </a:rPr>
              <a:t>(</a:t>
            </a:r>
            <a:r>
              <a:rPr lang="en-CA" sz="1800" i="0" dirty="0">
                <a:effectLst/>
                <a:latin typeface="Times New Roman" panose="02020603050405020304" pitchFamily="18" charset="0"/>
                <a:cs typeface="Times New Roman" panose="02020603050405020304" pitchFamily="18" charset="0"/>
              </a:rPr>
              <a:t>Solanaceae*</a:t>
            </a:r>
            <a:r>
              <a:rPr lang="en-CA" sz="1800" dirty="0">
                <a:latin typeface="Times New Roman" panose="02020603050405020304" pitchFamily="18" charset="0"/>
                <a:cs typeface="Times New Roman" panose="02020603050405020304" pitchFamily="18" charset="0"/>
              </a:rPr>
              <a:t>) - </a:t>
            </a:r>
            <a:r>
              <a:rPr lang="en-US" sz="1800" i="0" dirty="0">
                <a:effectLst/>
                <a:latin typeface="Times New Roman" panose="02020603050405020304" pitchFamily="18" charset="0"/>
                <a:cs typeface="Times New Roman" panose="02020603050405020304" pitchFamily="18" charset="0"/>
              </a:rPr>
              <a:t>tomatoes, peppers, eggplants and potatoes (but not sweet potatoes)</a:t>
            </a:r>
          </a:p>
          <a:p>
            <a:pPr marL="0" indent="0">
              <a:buNone/>
            </a:pPr>
            <a:r>
              <a:rPr lang="en-US" sz="1800" dirty="0">
                <a:latin typeface="Times New Roman" panose="02020603050405020304" pitchFamily="18" charset="0"/>
                <a:cs typeface="Times New Roman" panose="02020603050405020304" pitchFamily="18" charset="0"/>
              </a:rPr>
              <a:t>	- Good for breaking up the clay soil so that the soil is easier to work with. </a:t>
            </a:r>
            <a:endParaRPr lang="en-CA" sz="1800" dirty="0">
              <a:latin typeface="Times New Roman" panose="02020603050405020304" pitchFamily="18" charset="0"/>
              <a:cs typeface="Times New Roman" panose="02020603050405020304" pitchFamily="18" charset="0"/>
            </a:endParaRPr>
          </a:p>
          <a:p>
            <a:r>
              <a:rPr lang="en-CA" sz="1800" b="1" dirty="0">
                <a:latin typeface="Times New Roman" panose="02020603050405020304" pitchFamily="18" charset="0"/>
                <a:cs typeface="Times New Roman" panose="02020603050405020304" pitchFamily="18" charset="0"/>
              </a:rPr>
              <a:t>Legume family </a:t>
            </a:r>
            <a:r>
              <a:rPr lang="en-CA" sz="1800" dirty="0">
                <a:latin typeface="Times New Roman" panose="02020603050405020304" pitchFamily="18" charset="0"/>
                <a:cs typeface="Times New Roman" panose="02020603050405020304" pitchFamily="18" charset="0"/>
              </a:rPr>
              <a:t>(</a:t>
            </a:r>
            <a:r>
              <a:rPr lang="en-CA" sz="1800" i="0" dirty="0">
                <a:effectLst/>
                <a:latin typeface="Times New Roman" panose="02020603050405020304" pitchFamily="18" charset="0"/>
                <a:cs typeface="Times New Roman" panose="02020603050405020304" pitchFamily="18" charset="0"/>
              </a:rPr>
              <a:t>Fabaceae*)</a:t>
            </a:r>
            <a:r>
              <a:rPr lang="en-CA" sz="1800" dirty="0">
                <a:latin typeface="Times New Roman" panose="02020603050405020304" pitchFamily="18" charset="0"/>
                <a:cs typeface="Times New Roman" panose="02020603050405020304" pitchFamily="18" charset="0"/>
              </a:rPr>
              <a:t> - </a:t>
            </a:r>
            <a:r>
              <a:rPr lang="en-US" sz="1800" i="0" dirty="0">
                <a:effectLst/>
                <a:latin typeface="Times New Roman" panose="02020603050405020304" pitchFamily="18" charset="0"/>
                <a:cs typeface="Times New Roman" panose="02020603050405020304" pitchFamily="18" charset="0"/>
              </a:rPr>
              <a:t>peas, beans, peanuts, clover and alfalfa</a:t>
            </a:r>
          </a:p>
          <a:p>
            <a:pPr marL="0" indent="0">
              <a:buNone/>
            </a:pPr>
            <a:r>
              <a:rPr lang="en-US" sz="1800" dirty="0">
                <a:latin typeface="Times New Roman" panose="02020603050405020304" pitchFamily="18" charset="0"/>
                <a:cs typeface="Times New Roman" panose="02020603050405020304" pitchFamily="18" charset="0"/>
              </a:rPr>
              <a:t>	- </a:t>
            </a:r>
            <a:r>
              <a:rPr lang="en-US" sz="1800" i="0" dirty="0">
                <a:effectLst/>
                <a:latin typeface="Times New Roman" panose="02020603050405020304" pitchFamily="18" charset="0"/>
                <a:cs typeface="Times New Roman" panose="02020603050405020304" pitchFamily="18" charset="0"/>
              </a:rPr>
              <a:t>Legumes grow in a symbiotic relationship with soil-dwelling bacteria which take 	gaseous nitrogen from the air in the soil and feed this nitrogen to the legumes; in exchange the plant 	provides carbohydrates to the bacteria.</a:t>
            </a:r>
            <a:endParaRPr lang="en-CA" sz="1800" dirty="0">
              <a:latin typeface="Times New Roman" panose="02020603050405020304" pitchFamily="18" charset="0"/>
              <a:cs typeface="Times New Roman" panose="02020603050405020304" pitchFamily="18" charset="0"/>
            </a:endParaRPr>
          </a:p>
          <a:p>
            <a:r>
              <a:rPr lang="en-CA" sz="1800" b="1" dirty="0">
                <a:latin typeface="Times New Roman" panose="02020603050405020304" pitchFamily="18" charset="0"/>
                <a:cs typeface="Times New Roman" panose="02020603050405020304" pitchFamily="18" charset="0"/>
              </a:rPr>
              <a:t>Brassicas family </a:t>
            </a:r>
            <a:r>
              <a:rPr lang="en-CA" sz="1800" dirty="0">
                <a:latin typeface="Times New Roman" panose="02020603050405020304" pitchFamily="18" charset="0"/>
                <a:cs typeface="Times New Roman" panose="02020603050405020304" pitchFamily="18" charset="0"/>
              </a:rPr>
              <a:t>(</a:t>
            </a:r>
            <a:r>
              <a:rPr lang="en-CA" sz="1800" i="0" dirty="0">
                <a:effectLst/>
                <a:latin typeface="Times New Roman" panose="02020603050405020304" pitchFamily="18" charset="0"/>
                <a:cs typeface="Times New Roman" panose="02020603050405020304" pitchFamily="18" charset="0"/>
              </a:rPr>
              <a:t>Brassicaceae*)</a:t>
            </a:r>
            <a:r>
              <a:rPr lang="en-CA" sz="1800" dirty="0">
                <a:latin typeface="Times New Roman" panose="02020603050405020304" pitchFamily="18" charset="0"/>
                <a:cs typeface="Times New Roman" panose="02020603050405020304" pitchFamily="18" charset="0"/>
              </a:rPr>
              <a:t> - </a:t>
            </a:r>
            <a:r>
              <a:rPr lang="en-CA" sz="1800" i="0" dirty="0">
                <a:effectLst/>
                <a:latin typeface="Times New Roman" panose="02020603050405020304" pitchFamily="18" charset="0"/>
                <a:cs typeface="Times New Roman" panose="02020603050405020304" pitchFamily="18" charset="0"/>
              </a:rPr>
              <a:t>broccoli, </a:t>
            </a:r>
            <a:r>
              <a:rPr lang="en-CA" sz="1800" dirty="0" err="1">
                <a:latin typeface="Times New Roman" panose="02020603050405020304" pitchFamily="18" charset="0"/>
                <a:cs typeface="Times New Roman" panose="02020603050405020304" pitchFamily="18" charset="0"/>
              </a:rPr>
              <a:t>b</a:t>
            </a:r>
            <a:r>
              <a:rPr lang="en-CA" sz="1800" i="0" dirty="0" err="1">
                <a:effectLst/>
                <a:latin typeface="Times New Roman" panose="02020603050405020304" pitchFamily="18" charset="0"/>
                <a:cs typeface="Times New Roman" panose="02020603050405020304" pitchFamily="18" charset="0"/>
              </a:rPr>
              <a:t>russel</a:t>
            </a:r>
            <a:r>
              <a:rPr lang="en-CA" sz="1800" i="0" dirty="0">
                <a:effectLst/>
                <a:latin typeface="Times New Roman" panose="02020603050405020304" pitchFamily="18" charset="0"/>
                <a:cs typeface="Times New Roman" panose="02020603050405020304" pitchFamily="18" charset="0"/>
              </a:rPr>
              <a:t> sprouts, cabbage</a:t>
            </a:r>
            <a:r>
              <a:rPr lang="en-CA" sz="1800" dirty="0">
                <a:latin typeface="Times New Roman" panose="02020603050405020304" pitchFamily="18" charset="0"/>
                <a:cs typeface="Times New Roman" panose="02020603050405020304" pitchFamily="18" charset="0"/>
              </a:rPr>
              <a:t>, </a:t>
            </a:r>
            <a:r>
              <a:rPr lang="en-CA" sz="1800" i="0" dirty="0" err="1">
                <a:effectLst/>
                <a:latin typeface="Times New Roman" panose="02020603050405020304" pitchFamily="18" charset="0"/>
                <a:cs typeface="Times New Roman" panose="02020603050405020304" pitchFamily="18" charset="0"/>
              </a:rPr>
              <a:t>bok</a:t>
            </a:r>
            <a:r>
              <a:rPr lang="en-CA" sz="1800" i="0" dirty="0">
                <a:effectLst/>
                <a:latin typeface="Times New Roman" panose="02020603050405020304" pitchFamily="18" charset="0"/>
                <a:cs typeface="Times New Roman" panose="02020603050405020304" pitchFamily="18" charset="0"/>
              </a:rPr>
              <a:t> choy, broccoli, cauliflower, collard greens, rutabagas, mustard greens, nasturtium, radish, turnips, arugula and kale</a:t>
            </a:r>
          </a:p>
          <a:p>
            <a:pPr marL="0" indent="0">
              <a:buNone/>
            </a:pPr>
            <a:r>
              <a:rPr lang="en-CA" sz="1800" dirty="0">
                <a:latin typeface="Times New Roman" panose="02020603050405020304" pitchFamily="18" charset="0"/>
                <a:cs typeface="Times New Roman" panose="02020603050405020304" pitchFamily="18" charset="0"/>
              </a:rPr>
              <a:t>	- This family has large leaves that can protect the soil from too much sun light and prevent weeds.</a:t>
            </a:r>
          </a:p>
          <a:p>
            <a:r>
              <a:rPr lang="en-CA" sz="1800" b="1" dirty="0">
                <a:latin typeface="Times New Roman" panose="02020603050405020304" pitchFamily="18" charset="0"/>
                <a:cs typeface="Times New Roman" panose="02020603050405020304" pitchFamily="18" charset="0"/>
              </a:rPr>
              <a:t>Roots family </a:t>
            </a:r>
            <a:r>
              <a:rPr lang="en-CA" sz="1800" dirty="0">
                <a:latin typeface="Times New Roman" panose="02020603050405020304" pitchFamily="18" charset="0"/>
                <a:cs typeface="Times New Roman" panose="02020603050405020304" pitchFamily="18" charset="0"/>
              </a:rPr>
              <a:t>(</a:t>
            </a:r>
            <a:r>
              <a:rPr lang="en-CA" sz="1800" i="0" dirty="0" err="1">
                <a:effectLst/>
                <a:latin typeface="Times New Roman" panose="02020603050405020304" pitchFamily="18" charset="0"/>
                <a:cs typeface="Times New Roman" panose="02020603050405020304" pitchFamily="18" charset="0"/>
              </a:rPr>
              <a:t>Apiaceae</a:t>
            </a:r>
            <a:r>
              <a:rPr lang="en-CA" sz="1800" i="0" dirty="0">
                <a:effectLst/>
                <a:latin typeface="Times New Roman" panose="02020603050405020304" pitchFamily="18" charset="0"/>
                <a:cs typeface="Times New Roman" panose="02020603050405020304" pitchFamily="18" charset="0"/>
              </a:rPr>
              <a:t>*</a:t>
            </a:r>
            <a:r>
              <a:rPr lang="en-CA" sz="1800" dirty="0">
                <a:latin typeface="Times New Roman" panose="02020603050405020304" pitchFamily="18" charset="0"/>
                <a:cs typeface="Times New Roman" panose="02020603050405020304" pitchFamily="18" charset="0"/>
              </a:rPr>
              <a:t>) - </a:t>
            </a:r>
            <a:r>
              <a:rPr lang="en-CA" sz="1800" i="0" dirty="0">
                <a:effectLst/>
                <a:latin typeface="Times New Roman" panose="02020603050405020304" pitchFamily="18" charset="0"/>
                <a:cs typeface="Times New Roman" panose="02020603050405020304" pitchFamily="18" charset="0"/>
              </a:rPr>
              <a:t>carrots, parsnips, celery, parsley, fennel, cilantro, cumin and dill</a:t>
            </a:r>
          </a:p>
          <a:p>
            <a:pPr marL="0" indent="0">
              <a:buNone/>
            </a:pPr>
            <a:r>
              <a:rPr lang="en-CA" sz="1800" i="0" dirty="0">
                <a:effectLst/>
                <a:latin typeface="Times New Roman" panose="02020603050405020304" pitchFamily="18" charset="0"/>
                <a:cs typeface="Times New Roman" panose="02020603050405020304" pitchFamily="18" charset="0"/>
              </a:rPr>
              <a:t>	- </a:t>
            </a:r>
            <a:r>
              <a:rPr lang="en-US" sz="1800" dirty="0">
                <a:latin typeface="Times New Roman" panose="02020603050405020304" pitchFamily="18" charset="0"/>
                <a:cs typeface="Times New Roman" panose="02020603050405020304" pitchFamily="18" charset="0"/>
              </a:rPr>
              <a:t>The tap roots from these plants are useful for drawing nutrients up from the deeper parts of the soil.</a:t>
            </a:r>
          </a:p>
          <a:p>
            <a:pPr marL="0" indent="0">
              <a:buNone/>
            </a:pPr>
            <a:endParaRPr lang="en-CA" sz="1800" i="0" dirty="0">
              <a:effectLst/>
              <a:latin typeface="Times New Roman" panose="02020603050405020304" pitchFamily="18" charset="0"/>
              <a:cs typeface="Times New Roman" panose="02020603050405020304" pitchFamily="18" charset="0"/>
            </a:endParaRPr>
          </a:p>
          <a:p>
            <a:pPr marL="0" indent="0">
              <a:buNone/>
            </a:pPr>
            <a:r>
              <a:rPr lang="en-CA" sz="1200" i="0" dirty="0">
                <a:effectLst/>
                <a:latin typeface="Times New Roman" panose="02020603050405020304" pitchFamily="18" charset="0"/>
                <a:cs typeface="Times New Roman" panose="02020603050405020304" pitchFamily="18" charset="0"/>
              </a:rPr>
              <a:t>*scientific name for each group    </a:t>
            </a:r>
            <a:r>
              <a:rPr lang="en-CA" sz="1200" i="0" dirty="0">
                <a:effectLst/>
                <a:latin typeface="Times New Roman" panose="02020603050405020304" pitchFamily="18" charset="0"/>
                <a:cs typeface="Times New Roman" panose="02020603050405020304" pitchFamily="18" charset="0"/>
                <a:hlinkClick r:id="rId2"/>
              </a:rPr>
              <a:t>https://www.nourishingpursuits.com/garden/plant-families/</a:t>
            </a:r>
            <a:endParaRPr lang="en-CA" sz="1200" i="0" dirty="0">
              <a:effectLst/>
              <a:latin typeface="Times New Roman" panose="02020603050405020304" pitchFamily="18" charset="0"/>
              <a:cs typeface="Times New Roman" panose="02020603050405020304" pitchFamily="18" charset="0"/>
            </a:endParaRPr>
          </a:p>
          <a:p>
            <a:pPr marL="0" indent="0">
              <a:buNone/>
            </a:pPr>
            <a:endParaRPr lang="en-CA" sz="1200"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68474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E0751-5E59-40EA-A7B0-F02E3F4E98F1}"/>
              </a:ext>
            </a:extLst>
          </p:cNvPr>
          <p:cNvSpPr>
            <a:spLocks noGrp="1"/>
          </p:cNvSpPr>
          <p:nvPr>
            <p:ph type="title"/>
          </p:nvPr>
        </p:nvSpPr>
        <p:spPr>
          <a:xfrm>
            <a:off x="4384459" y="2766218"/>
            <a:ext cx="3423082" cy="1325563"/>
          </a:xfrm>
        </p:spPr>
        <p:txBody>
          <a:bodyPr>
            <a:normAutofit/>
          </a:bodyPr>
          <a:lstStyle/>
          <a:p>
            <a:r>
              <a:rPr lang="en-CA" sz="2800" dirty="0">
                <a:latin typeface="Times New Roman" panose="02020603050405020304" pitchFamily="18" charset="0"/>
                <a:cs typeface="Times New Roman" panose="02020603050405020304" pitchFamily="18" charset="0"/>
              </a:rPr>
              <a:t>Supplementary Videos</a:t>
            </a:r>
          </a:p>
        </p:txBody>
      </p:sp>
    </p:spTree>
    <p:extLst>
      <p:ext uri="{BB962C8B-B14F-4D97-AF65-F5344CB8AC3E}">
        <p14:creationId xmlns:p14="http://schemas.microsoft.com/office/powerpoint/2010/main" val="20345325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61581-57CD-4E5C-83E6-B9FA0823131E}"/>
              </a:ext>
            </a:extLst>
          </p:cNvPr>
          <p:cNvSpPr>
            <a:spLocks noGrp="1"/>
          </p:cNvSpPr>
          <p:nvPr>
            <p:ph type="title"/>
          </p:nvPr>
        </p:nvSpPr>
        <p:spPr/>
        <p:txBody>
          <a:bodyPr>
            <a:normAutofit/>
          </a:bodyPr>
          <a:lstStyle/>
          <a:p>
            <a:r>
              <a:rPr lang="en-US" sz="2800" dirty="0">
                <a:latin typeface="Times New Roman" panose="02020603050405020304" pitchFamily="18" charset="0"/>
                <a:cs typeface="Times New Roman" panose="02020603050405020304" pitchFamily="18" charset="0"/>
              </a:rPr>
              <a:t>Compost Time-Lapse</a:t>
            </a:r>
          </a:p>
        </p:txBody>
      </p:sp>
      <p:pic>
        <p:nvPicPr>
          <p:cNvPr id="3" name="Online Media 2" title="Compost Time-Lapse">
            <a:hlinkClick r:id="" action="ppaction://media"/>
            <a:extLst>
              <a:ext uri="{FF2B5EF4-FFF2-40B4-BE49-F238E27FC236}">
                <a16:creationId xmlns:a16="http://schemas.microsoft.com/office/drawing/2014/main" id="{233B9469-14EE-4C41-A429-5266450DCC65}"/>
              </a:ext>
            </a:extLst>
          </p:cNvPr>
          <p:cNvPicPr>
            <a:picLocks noRot="1" noChangeAspect="1"/>
          </p:cNvPicPr>
          <p:nvPr>
            <a:videoFile r:link="rId1"/>
          </p:nvPr>
        </p:nvPicPr>
        <p:blipFill>
          <a:blip r:embed="rId3"/>
          <a:stretch>
            <a:fillRect/>
          </a:stretch>
        </p:blipFill>
        <p:spPr>
          <a:xfrm>
            <a:off x="2189332" y="1690688"/>
            <a:ext cx="8188664" cy="4626595"/>
          </a:xfrm>
          <a:prstGeom prst="rect">
            <a:avLst/>
          </a:prstGeom>
        </p:spPr>
      </p:pic>
    </p:spTree>
    <p:extLst>
      <p:ext uri="{BB962C8B-B14F-4D97-AF65-F5344CB8AC3E}">
        <p14:creationId xmlns:p14="http://schemas.microsoft.com/office/powerpoint/2010/main" val="3922228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hlinkClick r:id="" action="ppaction://media"/>
            <a:extLst>
              <a:ext uri="{FF2B5EF4-FFF2-40B4-BE49-F238E27FC236}">
                <a16:creationId xmlns:a16="http://schemas.microsoft.com/office/drawing/2014/main" id="{CEB9192E-18B0-427D-8404-BC2BB8CD6539}"/>
              </a:ext>
            </a:extLst>
          </p:cNvPr>
          <p:cNvPicPr>
            <a:picLocks noRot="1" noChangeAspect="1"/>
          </p:cNvPicPr>
          <p:nvPr>
            <a:videoFile r:link="rId1"/>
          </p:nvPr>
        </p:nvPicPr>
        <p:blipFill>
          <a:blip r:embed="rId3"/>
          <a:stretch>
            <a:fillRect/>
          </a:stretch>
        </p:blipFill>
        <p:spPr>
          <a:xfrm>
            <a:off x="2052735" y="1621667"/>
            <a:ext cx="8086530" cy="4546729"/>
          </a:xfrm>
          <a:prstGeom prst="rect">
            <a:avLst/>
          </a:prstGeom>
        </p:spPr>
      </p:pic>
      <p:sp>
        <p:nvSpPr>
          <p:cNvPr id="6" name="Title 1">
            <a:extLst>
              <a:ext uri="{FF2B5EF4-FFF2-40B4-BE49-F238E27FC236}">
                <a16:creationId xmlns:a16="http://schemas.microsoft.com/office/drawing/2014/main" id="{D210C648-0B3F-4F1B-AFE4-3D23005D9049}"/>
              </a:ext>
            </a:extLst>
          </p:cNvPr>
          <p:cNvSpPr>
            <a:spLocks noGrp="1"/>
          </p:cNvSpPr>
          <p:nvPr>
            <p:ph type="title"/>
          </p:nvPr>
        </p:nvSpPr>
        <p:spPr>
          <a:xfrm>
            <a:off x="838200" y="365125"/>
            <a:ext cx="10515600" cy="1325563"/>
          </a:xfrm>
        </p:spPr>
        <p:txBody>
          <a:bodyPr>
            <a:normAutofit/>
          </a:bodyPr>
          <a:lstStyle/>
          <a:p>
            <a:r>
              <a:rPr lang="en-US" sz="2800" dirty="0">
                <a:latin typeface="Times New Roman" panose="02020603050405020304" pitchFamily="18" charset="0"/>
                <a:cs typeface="Times New Roman" panose="02020603050405020304" pitchFamily="18" charset="0"/>
              </a:rPr>
              <a:t>Soil Layers</a:t>
            </a:r>
          </a:p>
        </p:txBody>
      </p:sp>
    </p:spTree>
    <p:extLst>
      <p:ext uri="{BB962C8B-B14F-4D97-AF65-F5344CB8AC3E}">
        <p14:creationId xmlns:p14="http://schemas.microsoft.com/office/powerpoint/2010/main" val="23711133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653A4-12CE-46BF-9B4D-3DA4B4FFA793}"/>
              </a:ext>
            </a:extLst>
          </p:cNvPr>
          <p:cNvSpPr>
            <a:spLocks noGrp="1"/>
          </p:cNvSpPr>
          <p:nvPr>
            <p:ph type="title"/>
          </p:nvPr>
        </p:nvSpPr>
        <p:spPr>
          <a:xfrm>
            <a:off x="711200" y="3663"/>
            <a:ext cx="10515600" cy="1325563"/>
          </a:xfrm>
        </p:spPr>
        <p:txBody>
          <a:bodyPr>
            <a:normAutofit/>
          </a:bodyPr>
          <a:lstStyle/>
          <a:p>
            <a:r>
              <a:rPr lang="en-US" sz="2800" dirty="0">
                <a:latin typeface="Times New Roman" panose="02020603050405020304" pitchFamily="18" charset="0"/>
                <a:cs typeface="Times New Roman" panose="02020603050405020304" pitchFamily="18" charset="0"/>
              </a:rPr>
              <a:t>Crop Rotation</a:t>
            </a:r>
          </a:p>
        </p:txBody>
      </p:sp>
      <p:pic>
        <p:nvPicPr>
          <p:cNvPr id="4" name="Picture 4">
            <a:hlinkClick r:id="" action="ppaction://media"/>
            <a:extLst>
              <a:ext uri="{FF2B5EF4-FFF2-40B4-BE49-F238E27FC236}">
                <a16:creationId xmlns:a16="http://schemas.microsoft.com/office/drawing/2014/main" id="{32BCB60C-2DC7-4121-850D-69747A5EA0E7}"/>
              </a:ext>
            </a:extLst>
          </p:cNvPr>
          <p:cNvPicPr>
            <a:picLocks noRot="1" noChangeAspect="1"/>
          </p:cNvPicPr>
          <p:nvPr>
            <a:videoFile r:link="rId1"/>
          </p:nvPr>
        </p:nvPicPr>
        <p:blipFill>
          <a:blip r:embed="rId3"/>
          <a:stretch>
            <a:fillRect/>
          </a:stretch>
        </p:blipFill>
        <p:spPr>
          <a:xfrm>
            <a:off x="1190452" y="1591861"/>
            <a:ext cx="9397300" cy="5283408"/>
          </a:xfrm>
          <a:prstGeom prst="rect">
            <a:avLst/>
          </a:prstGeom>
        </p:spPr>
      </p:pic>
    </p:spTree>
    <p:extLst>
      <p:ext uri="{BB962C8B-B14F-4D97-AF65-F5344CB8AC3E}">
        <p14:creationId xmlns:p14="http://schemas.microsoft.com/office/powerpoint/2010/main" val="26652046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210C648-0B3F-4F1B-AFE4-3D23005D9049}"/>
              </a:ext>
            </a:extLst>
          </p:cNvPr>
          <p:cNvSpPr>
            <a:spLocks noGrp="1"/>
          </p:cNvSpPr>
          <p:nvPr>
            <p:ph type="title"/>
          </p:nvPr>
        </p:nvSpPr>
        <p:spPr>
          <a:xfrm>
            <a:off x="838200" y="365125"/>
            <a:ext cx="10515600" cy="1325563"/>
          </a:xfrm>
        </p:spPr>
        <p:txBody>
          <a:bodyPr>
            <a:normAutofit/>
          </a:bodyPr>
          <a:lstStyle/>
          <a:p>
            <a:r>
              <a:rPr lang="en-US" sz="2800" dirty="0">
                <a:latin typeface="Times New Roman" panose="02020603050405020304" pitchFamily="18" charset="0"/>
                <a:cs typeface="Times New Roman" panose="02020603050405020304" pitchFamily="18" charset="0"/>
              </a:rPr>
              <a:t>How to test your soil</a:t>
            </a:r>
          </a:p>
        </p:txBody>
      </p:sp>
      <p:pic>
        <p:nvPicPr>
          <p:cNvPr id="3" name="Online Media 2" title="How to test your soil - texture (sand, silt, clay composition)">
            <a:hlinkClick r:id="" action="ppaction://media"/>
            <a:extLst>
              <a:ext uri="{FF2B5EF4-FFF2-40B4-BE49-F238E27FC236}">
                <a16:creationId xmlns:a16="http://schemas.microsoft.com/office/drawing/2014/main" id="{EF6BFFB0-B493-441A-9BE6-9E6A75108A70}"/>
              </a:ext>
            </a:extLst>
          </p:cNvPr>
          <p:cNvPicPr>
            <a:picLocks noRot="1" noChangeAspect="1"/>
          </p:cNvPicPr>
          <p:nvPr>
            <a:videoFile r:link="rId1"/>
          </p:nvPr>
        </p:nvPicPr>
        <p:blipFill>
          <a:blip r:embed="rId3"/>
          <a:stretch>
            <a:fillRect/>
          </a:stretch>
        </p:blipFill>
        <p:spPr>
          <a:xfrm>
            <a:off x="2926209" y="1433513"/>
            <a:ext cx="6522591" cy="4891943"/>
          </a:xfrm>
          <a:prstGeom prst="rect">
            <a:avLst/>
          </a:prstGeom>
        </p:spPr>
      </p:pic>
    </p:spTree>
    <p:extLst>
      <p:ext uri="{BB962C8B-B14F-4D97-AF65-F5344CB8AC3E}">
        <p14:creationId xmlns:p14="http://schemas.microsoft.com/office/powerpoint/2010/main" val="2484853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A5582C-4D5D-4CD3-A20B-3D7D5856E84B}"/>
              </a:ext>
            </a:extLst>
          </p:cNvPr>
          <p:cNvSpPr txBox="1"/>
          <p:nvPr/>
        </p:nvSpPr>
        <p:spPr>
          <a:xfrm>
            <a:off x="353258" y="1775534"/>
            <a:ext cx="11485484" cy="1477328"/>
          </a:xfrm>
          <a:prstGeom prst="rect">
            <a:avLst/>
          </a:prstGeom>
          <a:noFill/>
        </p:spPr>
        <p:txBody>
          <a:bodyPr wrap="square" rtlCol="0">
            <a:spAutoFit/>
          </a:bodyPr>
          <a:lstStyle/>
          <a:p>
            <a:pPr marL="342900" indent="-342900">
              <a:buFont typeface="+mj-lt"/>
              <a:buAutoNum type="arabicPeriod"/>
            </a:pPr>
            <a:r>
              <a:rPr lang="en-CA" dirty="0">
                <a:latin typeface="Times New Roman" panose="02020603050405020304" pitchFamily="18" charset="0"/>
                <a:cs typeface="Times New Roman" panose="02020603050405020304" pitchFamily="18" charset="0"/>
              </a:rPr>
              <a:t>What is the role of fertilizers</a:t>
            </a:r>
          </a:p>
          <a:p>
            <a:pPr marL="342900" indent="-342900">
              <a:buFont typeface="+mj-lt"/>
              <a:buAutoNum type="arabicPeriod"/>
            </a:pPr>
            <a:r>
              <a:rPr lang="en-CA" dirty="0">
                <a:latin typeface="Times New Roman" panose="02020603050405020304" pitchFamily="18" charset="0"/>
                <a:cs typeface="Times New Roman" panose="02020603050405020304" pitchFamily="18" charset="0"/>
              </a:rPr>
              <a:t>Plants can distinguish between man-made fertilizer and organic fertilizer                     (True/False)</a:t>
            </a:r>
          </a:p>
          <a:p>
            <a:pPr marL="342900" indent="-342900">
              <a:buFont typeface="+mj-lt"/>
              <a:buAutoNum type="arabicPeriod"/>
            </a:pPr>
            <a:r>
              <a:rPr lang="en-CA" dirty="0">
                <a:latin typeface="Times New Roman" panose="02020603050405020304" pitchFamily="18" charset="0"/>
                <a:cs typeface="Times New Roman" panose="02020603050405020304" pitchFamily="18" charset="0"/>
              </a:rPr>
              <a:t>What can happen if we use too much man-made fertilizer?</a:t>
            </a:r>
          </a:p>
          <a:p>
            <a:pPr marL="342900" indent="-342900">
              <a:buFont typeface="+mj-lt"/>
              <a:buAutoNum type="arabicPeriod"/>
            </a:pPr>
            <a:r>
              <a:rPr lang="en-CA" dirty="0">
                <a:latin typeface="Times New Roman" panose="02020603050405020304" pitchFamily="18" charset="0"/>
                <a:cs typeface="Times New Roman" panose="02020603050405020304" pitchFamily="18" charset="0"/>
              </a:rPr>
              <a:t>What is the downside of organic fertilizer?</a:t>
            </a:r>
          </a:p>
          <a:p>
            <a:pPr marL="342900" indent="-342900">
              <a:buFont typeface="+mj-lt"/>
              <a:buAutoNum type="arabicPeriod"/>
            </a:pPr>
            <a:endParaRPr lang="en-CA"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BE33ED86-05F4-48F3-9BA2-C51B78186FF9}"/>
              </a:ext>
            </a:extLst>
          </p:cNvPr>
          <p:cNvSpPr txBox="1"/>
          <p:nvPr/>
        </p:nvSpPr>
        <p:spPr>
          <a:xfrm>
            <a:off x="375083" y="911258"/>
            <a:ext cx="6602766" cy="548099"/>
          </a:xfrm>
          <a:prstGeom prst="rect">
            <a:avLst/>
          </a:prstGeom>
          <a:noFill/>
        </p:spPr>
        <p:txBody>
          <a:bodyPr wrap="square" rtlCol="0">
            <a:spAutoFit/>
          </a:bodyPr>
          <a:lstStyle/>
          <a:p>
            <a:pPr>
              <a:lnSpc>
                <a:spcPct val="115000"/>
              </a:lnSpc>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Learn the Basics of Fertilizer Quiz</a:t>
            </a:r>
            <a:endParaRPr lang="en-CA"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179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E33ED86-05F4-48F3-9BA2-C51B78186FF9}"/>
              </a:ext>
            </a:extLst>
          </p:cNvPr>
          <p:cNvSpPr txBox="1"/>
          <p:nvPr/>
        </p:nvSpPr>
        <p:spPr>
          <a:xfrm>
            <a:off x="375083" y="911258"/>
            <a:ext cx="6602766" cy="548099"/>
          </a:xfrm>
          <a:prstGeom prst="rect">
            <a:avLst/>
          </a:prstGeom>
          <a:noFill/>
        </p:spPr>
        <p:txBody>
          <a:bodyPr wrap="square" rtlCol="0">
            <a:spAutoFit/>
          </a:bodyPr>
          <a:lstStyle/>
          <a:p>
            <a:pPr>
              <a:lnSpc>
                <a:spcPct val="115000"/>
              </a:lnSpc>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How Does Fertilizer Work?</a:t>
            </a:r>
            <a:endParaRPr lang="en-CA"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Online Media 2" title="How Does Fertilizer Work?">
            <a:hlinkClick r:id="" action="ppaction://media"/>
            <a:extLst>
              <a:ext uri="{FF2B5EF4-FFF2-40B4-BE49-F238E27FC236}">
                <a16:creationId xmlns:a16="http://schemas.microsoft.com/office/drawing/2014/main" id="{AA31C8CB-A081-4CC3-97C5-1B5124AFF072}"/>
              </a:ext>
            </a:extLst>
          </p:cNvPr>
          <p:cNvPicPr>
            <a:picLocks noRot="1" noChangeAspect="1"/>
          </p:cNvPicPr>
          <p:nvPr>
            <a:videoFile r:link="rId1"/>
          </p:nvPr>
        </p:nvPicPr>
        <p:blipFill>
          <a:blip r:embed="rId3"/>
          <a:stretch>
            <a:fillRect/>
          </a:stretch>
        </p:blipFill>
        <p:spPr>
          <a:xfrm>
            <a:off x="2713115" y="1850316"/>
            <a:ext cx="7394021" cy="4177622"/>
          </a:xfrm>
          <a:prstGeom prst="rect">
            <a:avLst/>
          </a:prstGeom>
        </p:spPr>
      </p:pic>
    </p:spTree>
    <p:extLst>
      <p:ext uri="{BB962C8B-B14F-4D97-AF65-F5344CB8AC3E}">
        <p14:creationId xmlns:p14="http://schemas.microsoft.com/office/powerpoint/2010/main" val="1332353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A5582C-4D5D-4CD3-A20B-3D7D5856E84B}"/>
              </a:ext>
            </a:extLst>
          </p:cNvPr>
          <p:cNvSpPr txBox="1"/>
          <p:nvPr/>
        </p:nvSpPr>
        <p:spPr>
          <a:xfrm>
            <a:off x="353258" y="1775534"/>
            <a:ext cx="11485484" cy="4320157"/>
          </a:xfrm>
          <a:prstGeom prst="rect">
            <a:avLst/>
          </a:prstGeom>
          <a:noFill/>
        </p:spPr>
        <p:txBody>
          <a:bodyPr wrap="square" rtlCol="0">
            <a:spAutoFit/>
          </a:bodyPr>
          <a:lstStyle/>
          <a:p>
            <a:pPr marL="342900" lvl="0" indent="-342900">
              <a:lnSpc>
                <a:spcPct val="115000"/>
              </a:lnSpc>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Plants requires higher quantity of macronutrients and lower quantity of micronutrients</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Nitrogen is important for Amino Acid and photosynthesis</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Phosphorus helps form cell membranes</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Potassium is important for carbohydrate synthesis and helps plants fight infections</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Fertilizers can be straight or mixed</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Straight fertilizers contain only 1 nutrient</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Mixed or complete fertilizers contain all 3 major nutrients</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first number refers to Nitrogen</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second to Phosphorus</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third to Potassium</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number in bracket is the total amount of nutrient in percentage</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15000"/>
              </a:lnSpc>
              <a:spcAft>
                <a:spcPts val="10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 typeface="+mj-lt"/>
              <a:buAutoNum type="arabicPeriod"/>
            </a:pPr>
            <a:endParaRPr lang="en-CA"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BE33ED86-05F4-48F3-9BA2-C51B78186FF9}"/>
              </a:ext>
            </a:extLst>
          </p:cNvPr>
          <p:cNvSpPr txBox="1"/>
          <p:nvPr/>
        </p:nvSpPr>
        <p:spPr>
          <a:xfrm>
            <a:off x="375083" y="911258"/>
            <a:ext cx="6602766" cy="548099"/>
          </a:xfrm>
          <a:prstGeom prst="rect">
            <a:avLst/>
          </a:prstGeom>
          <a:noFill/>
        </p:spPr>
        <p:txBody>
          <a:bodyPr wrap="square" rtlCol="0">
            <a:spAutoFit/>
          </a:bodyPr>
          <a:lstStyle/>
          <a:p>
            <a:pPr>
              <a:lnSpc>
                <a:spcPct val="115000"/>
              </a:lnSpc>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How Does Fertilizer Work Key Points</a:t>
            </a:r>
            <a:endParaRPr lang="en-CA"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58421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1156</TotalTime>
  <Words>4247</Words>
  <Application>Microsoft Office PowerPoint</Application>
  <PresentationFormat>Widescreen</PresentationFormat>
  <Paragraphs>446</Paragraphs>
  <Slides>66</Slides>
  <Notes>0</Notes>
  <HiddenSlides>0</HiddenSlides>
  <MMClips>13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66</vt:i4>
      </vt:variant>
    </vt:vector>
  </HeadingPairs>
  <TitlesOfParts>
    <vt:vector size="73" baseType="lpstr">
      <vt:lpstr>Arial</vt:lpstr>
      <vt:lpstr>Calibri</vt:lpstr>
      <vt:lpstr>Calibri Light</vt:lpstr>
      <vt:lpstr>Courier New</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use crop rotation?</vt:lpstr>
      <vt:lpstr>How To Use Crop Rotation: Key Notes</vt:lpstr>
      <vt:lpstr>How To Use Crop Rotation Notes</vt:lpstr>
      <vt:lpstr>How To Use Crop Rotation Quiz</vt:lpstr>
      <vt:lpstr>How To Make Compost At Home</vt:lpstr>
      <vt:lpstr>How To Make Compost At Home: Key Notes</vt:lpstr>
      <vt:lpstr>How To Make Compost At Home: Key Notes</vt:lpstr>
      <vt:lpstr>How To Make Compost At Home: Quiz</vt:lpstr>
      <vt:lpstr>Composting - Garden Organic's Video Guide: How To Make Compost</vt:lpstr>
      <vt:lpstr>Compost Part 2 of 2 (Combine these 2 videos)</vt:lpstr>
      <vt:lpstr>Composting - Garden Organic's Video Guide: How To Make Compost: Key Notes</vt:lpstr>
      <vt:lpstr>Composting - Garden Organic's Video Guide: How To Make Compost: Notes</vt:lpstr>
      <vt:lpstr>Composting - Garden Organic's Video Guide: How To Make Compost: Quiz</vt:lpstr>
      <vt:lpstr>Why Compost?</vt:lpstr>
      <vt:lpstr>Why Compost Key Notes</vt:lpstr>
      <vt:lpstr>What Is Soil?</vt:lpstr>
      <vt:lpstr>What Is Soil? Key Notes</vt:lpstr>
      <vt:lpstr>What Is Soil? Notes</vt:lpstr>
      <vt:lpstr>PowerPoint Presentation</vt:lpstr>
      <vt:lpstr>Soil Horizons: Fill in the blank</vt:lpstr>
      <vt:lpstr> Soil and Soil Dynamics </vt:lpstr>
      <vt:lpstr>Soil and Soil Dynamics Key Notes</vt:lpstr>
      <vt:lpstr>Soil and Soil Dynamics Key Notes</vt:lpstr>
      <vt:lpstr>Soil and Soil Dynamics Key Notes</vt:lpstr>
      <vt:lpstr>Soil and Soil Dynamics Key Notes</vt:lpstr>
      <vt:lpstr>Soil and Soil Dynamics Notes</vt:lpstr>
      <vt:lpstr>Soil and Soil Dynamics Notes</vt:lpstr>
      <vt:lpstr>Soil and Soil Dynamics Notes</vt:lpstr>
      <vt:lpstr>Guide Sheets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Soil Types Guide Sheet</vt:lpstr>
      <vt:lpstr>Soil Composition</vt:lpstr>
      <vt:lpstr>Soil Triangle</vt:lpstr>
      <vt:lpstr>Reading A Soil Triangle</vt:lpstr>
      <vt:lpstr>Soil Triangle Visualized</vt:lpstr>
      <vt:lpstr>Applications of Soil Type</vt:lpstr>
      <vt:lpstr>Soil composition tests:</vt:lpstr>
      <vt:lpstr>PowerPoint Presentation</vt:lpstr>
      <vt:lpstr>Crop Rotation: Each Families Usefulness</vt:lpstr>
      <vt:lpstr>Supplementary Videos</vt:lpstr>
      <vt:lpstr>Compost Time-Lapse</vt:lpstr>
      <vt:lpstr>Soil Layers</vt:lpstr>
      <vt:lpstr>Crop Rotation</vt:lpstr>
      <vt:lpstr>How to test your soil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Thong Nguyen</dc:creator>
  <cp:lastModifiedBy>Thong Nguyen</cp:lastModifiedBy>
  <cp:revision>93</cp:revision>
  <dcterms:created xsi:type="dcterms:W3CDTF">2021-06-23T20:22:55Z</dcterms:created>
  <dcterms:modified xsi:type="dcterms:W3CDTF">2021-08-24T17:13:57Z</dcterms:modified>
</cp:coreProperties>
</file>